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8" r:id="rId2"/>
  </p:sldIdLst>
  <p:sldSz cx="43891200" cy="32918400"/>
  <p:notesSz cx="6858000" cy="9144000"/>
  <p:defaultTextStyle>
    <a:defPPr>
      <a:defRPr lang="en-US"/>
    </a:defPPr>
    <a:lvl1pPr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1pPr>
    <a:lvl2pPr marL="2193925" indent="-1736725"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2pPr>
    <a:lvl3pPr marL="4387850" indent="-3473450"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3pPr>
    <a:lvl4pPr marL="6583363" indent="-5211763"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4pPr>
    <a:lvl5pPr marL="8777288" indent="-6948488" algn="l" defTabSz="2193925" rtl="0" fontAlgn="base">
      <a:spcBef>
        <a:spcPct val="0"/>
      </a:spcBef>
      <a:spcAft>
        <a:spcPct val="0"/>
      </a:spcAft>
      <a:defRPr sz="8600" kern="1200">
        <a:solidFill>
          <a:schemeClr val="tx1"/>
        </a:solidFill>
        <a:latin typeface="Arial" charset="0"/>
        <a:ea typeface="ＭＳ Ｐゴシック" pitchFamily="34" charset="-128"/>
        <a:cs typeface="+mn-cs"/>
      </a:defRPr>
    </a:lvl5pPr>
    <a:lvl6pPr marL="2286000" algn="l" defTabSz="914400" rtl="0" eaLnBrk="1" latinLnBrk="0" hangingPunct="1">
      <a:defRPr sz="8600" kern="1200">
        <a:solidFill>
          <a:schemeClr val="tx1"/>
        </a:solidFill>
        <a:latin typeface="Arial" charset="0"/>
        <a:ea typeface="ＭＳ Ｐゴシック" pitchFamily="34" charset="-128"/>
        <a:cs typeface="+mn-cs"/>
      </a:defRPr>
    </a:lvl6pPr>
    <a:lvl7pPr marL="2743200" algn="l" defTabSz="914400" rtl="0" eaLnBrk="1" latinLnBrk="0" hangingPunct="1">
      <a:defRPr sz="8600" kern="1200">
        <a:solidFill>
          <a:schemeClr val="tx1"/>
        </a:solidFill>
        <a:latin typeface="Arial" charset="0"/>
        <a:ea typeface="ＭＳ Ｐゴシック" pitchFamily="34" charset="-128"/>
        <a:cs typeface="+mn-cs"/>
      </a:defRPr>
    </a:lvl7pPr>
    <a:lvl8pPr marL="3200400" algn="l" defTabSz="914400" rtl="0" eaLnBrk="1" latinLnBrk="0" hangingPunct="1">
      <a:defRPr sz="8600" kern="1200">
        <a:solidFill>
          <a:schemeClr val="tx1"/>
        </a:solidFill>
        <a:latin typeface="Arial" charset="0"/>
        <a:ea typeface="ＭＳ Ｐゴシック" pitchFamily="34" charset="-128"/>
        <a:cs typeface="+mn-cs"/>
      </a:defRPr>
    </a:lvl8pPr>
    <a:lvl9pPr marL="3657600" algn="l" defTabSz="914400" rtl="0" eaLnBrk="1" latinLnBrk="0" hangingPunct="1">
      <a:defRPr sz="86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90B09"/>
    <a:srgbClr val="000066"/>
    <a:srgbClr val="702000"/>
    <a:srgbClr val="000000"/>
    <a:srgbClr val="690B0B"/>
    <a:srgbClr val="800000"/>
    <a:srgbClr val="760C0C"/>
    <a:srgbClr val="0E100E"/>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9812" autoAdjust="0"/>
    <p:restoredTop sz="98561" autoAdjust="0"/>
  </p:normalViewPr>
  <p:slideViewPr>
    <p:cSldViewPr snapToObjects="1">
      <p:cViewPr>
        <p:scale>
          <a:sx n="48" d="100"/>
          <a:sy n="48" d="100"/>
        </p:scale>
        <p:origin x="-5892" y="-6756"/>
      </p:cViewPr>
      <p:guideLst>
        <p:guide orient="horz" pos="10368"/>
        <p:guide pos="13824"/>
      </p:guideLst>
    </p:cSldViewPr>
  </p:slideViewPr>
  <p:notesTextViewPr>
    <p:cViewPr>
      <p:scale>
        <a:sx n="100" d="100"/>
        <a:sy n="100" d="100"/>
      </p:scale>
      <p:origin x="0" y="0"/>
    </p:cViewPr>
  </p:notesTextViewPr>
  <p:sorterViewPr>
    <p:cViewPr>
      <p:scale>
        <a:sx n="33" d="100"/>
        <a:sy n="33"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G:\Brad's%20Documents\Conference\APS%202015\chart%20bystander%20aps%202016.xls"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G:\Brad's%20Documents\Conference\APS%202015\chart%20bystander%20aps%202016.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spc="0" baseline="0">
                <a:solidFill>
                  <a:schemeClr val="tx2"/>
                </a:solidFill>
                <a:latin typeface="Arial" panose="020B0604020202020204" pitchFamily="34" charset="0"/>
                <a:ea typeface="+mn-ea"/>
                <a:cs typeface="Arial" panose="020B0604020202020204" pitchFamily="34" charset="0"/>
              </a:defRPr>
            </a:pPr>
            <a:r>
              <a:rPr lang="en-US" sz="1800" b="1">
                <a:solidFill>
                  <a:schemeClr val="tx2"/>
                </a:solidFill>
                <a:latin typeface="Arial" panose="020B0604020202020204" pitchFamily="34" charset="0"/>
                <a:cs typeface="Arial" panose="020B0604020202020204" pitchFamily="34" charset="0"/>
              </a:rPr>
              <a:t>Positive</a:t>
            </a:r>
            <a:r>
              <a:rPr lang="en-US" sz="1800" b="1" baseline="0">
                <a:solidFill>
                  <a:schemeClr val="tx2"/>
                </a:solidFill>
                <a:latin typeface="Arial" panose="020B0604020202020204" pitchFamily="34" charset="0"/>
                <a:cs typeface="Arial" panose="020B0604020202020204" pitchFamily="34" charset="0"/>
              </a:rPr>
              <a:t> Story Ratings</a:t>
            </a:r>
            <a:endParaRPr lang="en-US" sz="1800" b="1">
              <a:solidFill>
                <a:schemeClr val="tx2"/>
              </a:solidFill>
              <a:latin typeface="Arial" panose="020B0604020202020204" pitchFamily="34" charset="0"/>
              <a:cs typeface="Arial" panose="020B0604020202020204" pitchFamily="34" charset="0"/>
            </a:endParaRPr>
          </a:p>
        </c:rich>
      </c:tx>
      <c:layout>
        <c:manualLayout>
          <c:xMode val="edge"/>
          <c:yMode val="edge"/>
          <c:x val="0.27905240075105198"/>
          <c:y val="4.1666666666666699E-2"/>
        </c:manualLayout>
      </c:layout>
      <c:overlay val="0"/>
      <c:spPr>
        <a:noFill/>
        <a:ln w="25400">
          <a:noFill/>
        </a:ln>
      </c:spPr>
    </c:title>
    <c:autoTitleDeleted val="0"/>
    <c:plotArea>
      <c:layout/>
      <c:barChart>
        <c:barDir val="col"/>
        <c:grouping val="clustered"/>
        <c:varyColors val="0"/>
        <c:ser>
          <c:idx val="0"/>
          <c:order val="0"/>
          <c:tx>
            <c:strRef>
              <c:f>Sheet2!$A$2</c:f>
              <c:strCache>
                <c:ptCount val="1"/>
                <c:pt idx="0">
                  <c:v>Instrumental</c:v>
                </c:pt>
              </c:strCache>
            </c:strRef>
          </c:tx>
          <c:spPr>
            <a:solidFill>
              <a:srgbClr val="0000CC"/>
            </a:solidFill>
            <a:ln w="25400">
              <a:noFill/>
            </a:ln>
          </c:spPr>
          <c:invertIfNegative val="0"/>
          <c:cat>
            <c:strRef>
              <c:f>Sheet2!$B$1:$F$1</c:f>
              <c:strCache>
                <c:ptCount val="4"/>
                <c:pt idx="0">
                  <c:v>First grade</c:v>
                </c:pt>
                <c:pt idx="1">
                  <c:v>Third Grade</c:v>
                </c:pt>
                <c:pt idx="2">
                  <c:v>Fifth Grade</c:v>
                </c:pt>
                <c:pt idx="3">
                  <c:v>Adult</c:v>
                </c:pt>
              </c:strCache>
            </c:strRef>
          </c:cat>
          <c:val>
            <c:numRef>
              <c:f>Sheet2!$B$2:$F$2</c:f>
              <c:numCache>
                <c:formatCode>General</c:formatCode>
                <c:ptCount val="5"/>
                <c:pt idx="0">
                  <c:v>3.25</c:v>
                </c:pt>
                <c:pt idx="1">
                  <c:v>2.3437000000000001</c:v>
                </c:pt>
                <c:pt idx="2">
                  <c:v>2.4687999999999999</c:v>
                </c:pt>
                <c:pt idx="3">
                  <c:v>2.458299999999999</c:v>
                </c:pt>
              </c:numCache>
            </c:numRef>
          </c:val>
        </c:ser>
        <c:ser>
          <c:idx val="1"/>
          <c:order val="1"/>
          <c:tx>
            <c:strRef>
              <c:f>Sheet2!$A$3</c:f>
              <c:strCache>
                <c:ptCount val="1"/>
                <c:pt idx="0">
                  <c:v>Affective</c:v>
                </c:pt>
              </c:strCache>
            </c:strRef>
          </c:tx>
          <c:spPr>
            <a:solidFill>
              <a:srgbClr val="C00000"/>
            </a:solidFill>
            <a:ln w="25400">
              <a:noFill/>
            </a:ln>
          </c:spPr>
          <c:invertIfNegative val="0"/>
          <c:cat>
            <c:strRef>
              <c:f>Sheet2!$B$1:$F$1</c:f>
              <c:strCache>
                <c:ptCount val="4"/>
                <c:pt idx="0">
                  <c:v>First grade</c:v>
                </c:pt>
                <c:pt idx="1">
                  <c:v>Third Grade</c:v>
                </c:pt>
                <c:pt idx="2">
                  <c:v>Fifth Grade</c:v>
                </c:pt>
                <c:pt idx="3">
                  <c:v>Adult</c:v>
                </c:pt>
              </c:strCache>
            </c:strRef>
          </c:cat>
          <c:val>
            <c:numRef>
              <c:f>Sheet2!$B$3:$F$3</c:f>
              <c:numCache>
                <c:formatCode>General</c:formatCode>
                <c:ptCount val="5"/>
                <c:pt idx="0">
                  <c:v>4.4375</c:v>
                </c:pt>
                <c:pt idx="1">
                  <c:v>4.4375</c:v>
                </c:pt>
                <c:pt idx="2">
                  <c:v>4.4062000000000001</c:v>
                </c:pt>
                <c:pt idx="3">
                  <c:v>4.3957999999999986</c:v>
                </c:pt>
              </c:numCache>
            </c:numRef>
          </c:val>
        </c:ser>
        <c:ser>
          <c:idx val="2"/>
          <c:order val="2"/>
          <c:tx>
            <c:strRef>
              <c:f>Sheet2!$A$4</c:f>
              <c:strCache>
                <c:ptCount val="1"/>
                <c:pt idx="0">
                  <c:v>Cognitive</c:v>
                </c:pt>
              </c:strCache>
            </c:strRef>
          </c:tx>
          <c:spPr>
            <a:solidFill>
              <a:srgbClr val="00B050"/>
            </a:solidFill>
            <a:ln w="25400">
              <a:noFill/>
            </a:ln>
          </c:spPr>
          <c:invertIfNegative val="0"/>
          <c:cat>
            <c:strRef>
              <c:f>Sheet2!$B$1:$F$1</c:f>
              <c:strCache>
                <c:ptCount val="4"/>
                <c:pt idx="0">
                  <c:v>First grade</c:v>
                </c:pt>
                <c:pt idx="1">
                  <c:v>Third Grade</c:v>
                </c:pt>
                <c:pt idx="2">
                  <c:v>Fifth Grade</c:v>
                </c:pt>
                <c:pt idx="3">
                  <c:v>Adult</c:v>
                </c:pt>
              </c:strCache>
            </c:strRef>
          </c:cat>
          <c:val>
            <c:numRef>
              <c:f>Sheet2!$B$4:$F$4</c:f>
              <c:numCache>
                <c:formatCode>General</c:formatCode>
                <c:ptCount val="5"/>
                <c:pt idx="0">
                  <c:v>3.906299999999999</c:v>
                </c:pt>
                <c:pt idx="1">
                  <c:v>3.7187999999999999</c:v>
                </c:pt>
                <c:pt idx="2">
                  <c:v>3.625</c:v>
                </c:pt>
                <c:pt idx="3">
                  <c:v>3.2082999999999999</c:v>
                </c:pt>
              </c:numCache>
            </c:numRef>
          </c:val>
        </c:ser>
        <c:ser>
          <c:idx val="3"/>
          <c:order val="3"/>
          <c:tx>
            <c:strRef>
              <c:f>Sheet2!$A$5</c:f>
              <c:strCache>
                <c:ptCount val="1"/>
                <c:pt idx="0">
                  <c:v>Indirect Cognitive</c:v>
                </c:pt>
              </c:strCache>
            </c:strRef>
          </c:tx>
          <c:spPr>
            <a:solidFill>
              <a:srgbClr val="7030A0"/>
            </a:solidFill>
            <a:ln w="25400">
              <a:noFill/>
            </a:ln>
          </c:spPr>
          <c:invertIfNegative val="0"/>
          <c:cat>
            <c:strRef>
              <c:f>Sheet2!$B$1:$F$1</c:f>
              <c:strCache>
                <c:ptCount val="4"/>
                <c:pt idx="0">
                  <c:v>First grade</c:v>
                </c:pt>
                <c:pt idx="1">
                  <c:v>Third Grade</c:v>
                </c:pt>
                <c:pt idx="2">
                  <c:v>Fifth Grade</c:v>
                </c:pt>
                <c:pt idx="3">
                  <c:v>Adult</c:v>
                </c:pt>
              </c:strCache>
            </c:strRef>
          </c:cat>
          <c:val>
            <c:numRef>
              <c:f>Sheet2!$B$5:$F$5</c:f>
              <c:numCache>
                <c:formatCode>General</c:formatCode>
                <c:ptCount val="5"/>
                <c:pt idx="0">
                  <c:v>3.906299999999999</c:v>
                </c:pt>
                <c:pt idx="1">
                  <c:v>3.4375</c:v>
                </c:pt>
                <c:pt idx="2">
                  <c:v>3.656299999999999</c:v>
                </c:pt>
                <c:pt idx="3">
                  <c:v>3.833299999999999</c:v>
                </c:pt>
              </c:numCache>
            </c:numRef>
          </c:val>
        </c:ser>
        <c:dLbls>
          <c:showLegendKey val="0"/>
          <c:showVal val="0"/>
          <c:showCatName val="0"/>
          <c:showSerName val="0"/>
          <c:showPercent val="0"/>
          <c:showBubbleSize val="0"/>
        </c:dLbls>
        <c:gapWidth val="216"/>
        <c:overlap val="-11"/>
        <c:axId val="443870024"/>
        <c:axId val="443863752"/>
      </c:barChart>
      <c:catAx>
        <c:axId val="4438700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443863752"/>
        <c:crosses val="autoZero"/>
        <c:auto val="1"/>
        <c:lblAlgn val="ctr"/>
        <c:lblOffset val="100"/>
        <c:noMultiLvlLbl val="0"/>
      </c:catAx>
      <c:valAx>
        <c:axId val="4438637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ln w="9525">
            <a:noFill/>
          </a:ln>
        </c:spPr>
        <c:txPr>
          <a:bodyPr rot="-60000000" spcFirstLastPara="1" vertOverflow="ellipsis" vert="horz" wrap="square" anchor="ctr" anchorCtr="1"/>
          <a:lstStyle/>
          <a:p>
            <a:pPr>
              <a:defRPr sz="9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443870024"/>
        <c:crosses val="autoZero"/>
        <c:crossBetween val="between"/>
      </c:valAx>
      <c:spPr>
        <a:noFill/>
        <a:ln w="25400">
          <a:noFill/>
        </a:ln>
      </c:spPr>
    </c:plotArea>
    <c:legend>
      <c:legendPos val="b"/>
      <c:layout/>
      <c:overlay val="0"/>
      <c:spPr>
        <a:noFill/>
        <a:ln w="25400">
          <a:noFill/>
        </a:ln>
      </c:spPr>
      <c:txPr>
        <a:bodyPr rot="0" spcFirstLastPara="1" vertOverflow="ellipsis" vert="horz" wrap="square" anchor="ctr" anchorCtr="1"/>
        <a:lstStyle/>
        <a:p>
          <a:pPr>
            <a:defRPr sz="105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28575" cap="flat" cmpd="sng" algn="ctr">
      <a:solidFill>
        <a:schemeClr val="tx2"/>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0" i="0" u="none" strike="noStrike" kern="1200" spc="0" baseline="0">
                <a:solidFill>
                  <a:schemeClr val="tx2"/>
                </a:solidFill>
                <a:latin typeface="Arial" panose="020B0604020202020204" pitchFamily="34" charset="0"/>
                <a:ea typeface="+mn-ea"/>
                <a:cs typeface="Arial" panose="020B0604020202020204" pitchFamily="34" charset="0"/>
              </a:defRPr>
            </a:pPr>
            <a:r>
              <a:rPr lang="en-US" sz="1800" b="1">
                <a:solidFill>
                  <a:schemeClr val="tx2"/>
                </a:solidFill>
                <a:latin typeface="Arial" panose="020B0604020202020204" pitchFamily="34" charset="0"/>
                <a:cs typeface="Arial" panose="020B0604020202020204" pitchFamily="34" charset="0"/>
              </a:rPr>
              <a:t>Negative</a:t>
            </a:r>
            <a:r>
              <a:rPr lang="en-US" sz="1800" b="1" baseline="0">
                <a:solidFill>
                  <a:schemeClr val="tx2"/>
                </a:solidFill>
                <a:latin typeface="Arial" panose="020B0604020202020204" pitchFamily="34" charset="0"/>
                <a:cs typeface="Arial" panose="020B0604020202020204" pitchFamily="34" charset="0"/>
              </a:rPr>
              <a:t> Story Ratings</a:t>
            </a:r>
            <a:endParaRPr lang="en-US" sz="1800" b="1">
              <a:solidFill>
                <a:schemeClr val="tx2"/>
              </a:solidFill>
              <a:latin typeface="Arial" panose="020B0604020202020204" pitchFamily="34" charset="0"/>
              <a:cs typeface="Arial" panose="020B0604020202020204" pitchFamily="34" charset="0"/>
            </a:endParaRPr>
          </a:p>
        </c:rich>
      </c:tx>
      <c:layout/>
      <c:overlay val="0"/>
      <c:spPr>
        <a:noFill/>
        <a:ln>
          <a:noFill/>
        </a:ln>
        <a:effectLst/>
      </c:spPr>
      <c:txPr>
        <a:bodyPr rot="0" spcFirstLastPara="1" vertOverflow="ellipsis" vert="horz" wrap="square" anchor="ctr" anchorCtr="1"/>
        <a:lstStyle/>
        <a:p>
          <a:pPr>
            <a:defRPr sz="1800" b="0" i="0" u="none" strike="noStrike" kern="1200" spc="0" baseline="0">
              <a:solidFill>
                <a:schemeClr val="tx2"/>
              </a:solidFill>
              <a:latin typeface="Arial" panose="020B0604020202020204" pitchFamily="34" charset="0"/>
              <a:ea typeface="+mn-ea"/>
              <a:cs typeface="Arial" panose="020B0604020202020204" pitchFamily="34" charset="0"/>
            </a:defRPr>
          </a:pPr>
          <a:endParaRPr lang="en-US"/>
        </a:p>
      </c:txPr>
    </c:title>
    <c:autoTitleDeleted val="0"/>
    <c:plotArea>
      <c:layout/>
      <c:barChart>
        <c:barDir val="col"/>
        <c:grouping val="clustered"/>
        <c:varyColors val="0"/>
        <c:ser>
          <c:idx val="0"/>
          <c:order val="0"/>
          <c:tx>
            <c:strRef>
              <c:f>Sheet5!$A$2</c:f>
              <c:strCache>
                <c:ptCount val="1"/>
                <c:pt idx="0">
                  <c:v>Instrumental</c:v>
                </c:pt>
              </c:strCache>
            </c:strRef>
          </c:tx>
          <c:spPr>
            <a:solidFill>
              <a:srgbClr val="0000CC"/>
            </a:solidFill>
            <a:ln>
              <a:noFill/>
            </a:ln>
            <a:effectLst/>
          </c:spPr>
          <c:invertIfNegative val="0"/>
          <c:cat>
            <c:strRef>
              <c:f>Sheet5!$B$1:$E$1</c:f>
              <c:strCache>
                <c:ptCount val="4"/>
                <c:pt idx="0">
                  <c:v>First grade</c:v>
                </c:pt>
                <c:pt idx="1">
                  <c:v>Third Grade</c:v>
                </c:pt>
                <c:pt idx="2">
                  <c:v>Fifth Grade</c:v>
                </c:pt>
                <c:pt idx="3">
                  <c:v>Adult</c:v>
                </c:pt>
              </c:strCache>
            </c:strRef>
          </c:cat>
          <c:val>
            <c:numRef>
              <c:f>Sheet5!$B$2:$E$2</c:f>
              <c:numCache>
                <c:formatCode>General</c:formatCode>
                <c:ptCount val="4"/>
                <c:pt idx="0">
                  <c:v>2.906299999999999</c:v>
                </c:pt>
                <c:pt idx="1">
                  <c:v>3.625</c:v>
                </c:pt>
                <c:pt idx="2">
                  <c:v>4.25</c:v>
                </c:pt>
                <c:pt idx="3">
                  <c:v>4.3957999999999986</c:v>
                </c:pt>
              </c:numCache>
            </c:numRef>
          </c:val>
        </c:ser>
        <c:ser>
          <c:idx val="1"/>
          <c:order val="1"/>
          <c:tx>
            <c:strRef>
              <c:f>Sheet5!$A$3</c:f>
              <c:strCache>
                <c:ptCount val="1"/>
                <c:pt idx="0">
                  <c:v>Affective</c:v>
                </c:pt>
              </c:strCache>
            </c:strRef>
          </c:tx>
          <c:spPr>
            <a:solidFill>
              <a:schemeClr val="accent2"/>
            </a:solidFill>
            <a:ln>
              <a:noFill/>
            </a:ln>
            <a:effectLst/>
          </c:spPr>
          <c:invertIfNegative val="0"/>
          <c:cat>
            <c:strRef>
              <c:f>Sheet5!$B$1:$E$1</c:f>
              <c:strCache>
                <c:ptCount val="4"/>
                <c:pt idx="0">
                  <c:v>First grade</c:v>
                </c:pt>
                <c:pt idx="1">
                  <c:v>Third Grade</c:v>
                </c:pt>
                <c:pt idx="2">
                  <c:v>Fifth Grade</c:v>
                </c:pt>
                <c:pt idx="3">
                  <c:v>Adult</c:v>
                </c:pt>
              </c:strCache>
            </c:strRef>
          </c:cat>
          <c:val>
            <c:numRef>
              <c:f>Sheet5!$B$3:$E$3</c:f>
              <c:numCache>
                <c:formatCode>General</c:formatCode>
                <c:ptCount val="4"/>
                <c:pt idx="0">
                  <c:v>2.125</c:v>
                </c:pt>
                <c:pt idx="1">
                  <c:v>2.5625</c:v>
                </c:pt>
                <c:pt idx="2">
                  <c:v>2.7187999999999999</c:v>
                </c:pt>
                <c:pt idx="3">
                  <c:v>2.8542000000000001</c:v>
                </c:pt>
              </c:numCache>
            </c:numRef>
          </c:val>
        </c:ser>
        <c:ser>
          <c:idx val="2"/>
          <c:order val="2"/>
          <c:tx>
            <c:strRef>
              <c:f>Sheet5!$A$4</c:f>
              <c:strCache>
                <c:ptCount val="1"/>
                <c:pt idx="0">
                  <c:v>Cognitive</c:v>
                </c:pt>
              </c:strCache>
            </c:strRef>
          </c:tx>
          <c:spPr>
            <a:solidFill>
              <a:srgbClr val="00B050"/>
            </a:solidFill>
            <a:ln w="28575">
              <a:noFill/>
            </a:ln>
            <a:effectLst/>
          </c:spPr>
          <c:invertIfNegative val="0"/>
          <c:cat>
            <c:strRef>
              <c:f>Sheet5!$B$1:$E$1</c:f>
              <c:strCache>
                <c:ptCount val="4"/>
                <c:pt idx="0">
                  <c:v>First grade</c:v>
                </c:pt>
                <c:pt idx="1">
                  <c:v>Third Grade</c:v>
                </c:pt>
                <c:pt idx="2">
                  <c:v>Fifth Grade</c:v>
                </c:pt>
                <c:pt idx="3">
                  <c:v>Adult</c:v>
                </c:pt>
              </c:strCache>
            </c:strRef>
          </c:cat>
          <c:val>
            <c:numRef>
              <c:f>Sheet5!$B$4:$E$4</c:f>
              <c:numCache>
                <c:formatCode>General</c:formatCode>
                <c:ptCount val="4"/>
                <c:pt idx="0">
                  <c:v>2.5625</c:v>
                </c:pt>
                <c:pt idx="1">
                  <c:v>2.656299999999999</c:v>
                </c:pt>
                <c:pt idx="2">
                  <c:v>2.875</c:v>
                </c:pt>
                <c:pt idx="3">
                  <c:v>2.625</c:v>
                </c:pt>
              </c:numCache>
            </c:numRef>
          </c:val>
        </c:ser>
        <c:ser>
          <c:idx val="3"/>
          <c:order val="3"/>
          <c:tx>
            <c:strRef>
              <c:f>Sheet5!$A$5</c:f>
              <c:strCache>
                <c:ptCount val="1"/>
                <c:pt idx="0">
                  <c:v>Indirect Cognitive</c:v>
                </c:pt>
              </c:strCache>
            </c:strRef>
          </c:tx>
          <c:spPr>
            <a:solidFill>
              <a:srgbClr val="7030A0"/>
            </a:solidFill>
            <a:ln>
              <a:noFill/>
            </a:ln>
            <a:effectLst/>
          </c:spPr>
          <c:invertIfNegative val="0"/>
          <c:cat>
            <c:strRef>
              <c:f>Sheet5!$B$1:$E$1</c:f>
              <c:strCache>
                <c:ptCount val="4"/>
                <c:pt idx="0">
                  <c:v>First grade</c:v>
                </c:pt>
                <c:pt idx="1">
                  <c:v>Third Grade</c:v>
                </c:pt>
                <c:pt idx="2">
                  <c:v>Fifth Grade</c:v>
                </c:pt>
                <c:pt idx="3">
                  <c:v>Adult</c:v>
                </c:pt>
              </c:strCache>
            </c:strRef>
          </c:cat>
          <c:val>
            <c:numRef>
              <c:f>Sheet5!$B$5:$E$5</c:f>
              <c:numCache>
                <c:formatCode>General</c:formatCode>
                <c:ptCount val="4"/>
                <c:pt idx="0">
                  <c:v>2.5</c:v>
                </c:pt>
                <c:pt idx="1">
                  <c:v>2.8125</c:v>
                </c:pt>
                <c:pt idx="2">
                  <c:v>3.1875</c:v>
                </c:pt>
                <c:pt idx="3">
                  <c:v>3.0417000000000001</c:v>
                </c:pt>
              </c:numCache>
            </c:numRef>
          </c:val>
        </c:ser>
        <c:dLbls>
          <c:showLegendKey val="0"/>
          <c:showVal val="0"/>
          <c:showCatName val="0"/>
          <c:showSerName val="0"/>
          <c:showPercent val="0"/>
          <c:showBubbleSize val="0"/>
        </c:dLbls>
        <c:gapWidth val="219"/>
        <c:overlap val="-27"/>
        <c:axId val="443864144"/>
        <c:axId val="443868456"/>
      </c:barChart>
      <c:catAx>
        <c:axId val="4438641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43868456"/>
        <c:crosses val="autoZero"/>
        <c:auto val="1"/>
        <c:lblAlgn val="ctr"/>
        <c:lblOffset val="100"/>
        <c:noMultiLvlLbl val="0"/>
      </c:catAx>
      <c:valAx>
        <c:axId val="443868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crossAx val="44386414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50" b="1" i="0" u="none" strike="noStrike" kern="1200" baseline="0">
              <a:solidFill>
                <a:schemeClr val="tx2"/>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w="28575">
      <a:solidFill>
        <a:schemeClr val="tx2"/>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pitchFamily="-107" charset="0"/>
                <a:ea typeface="ＭＳ Ｐゴシック" pitchFamily="-107" charset="-128"/>
                <a:cs typeface="ＭＳ Ｐゴシック" pitchFamily="-107" charset="-128"/>
              </a:defRPr>
            </a:lvl1pPr>
          </a:lstStyle>
          <a:p>
            <a:pPr>
              <a:defRPr/>
            </a:pPr>
            <a:fld id="{6EA91F10-F105-F240-BB11-F3B689646099}" type="datetimeFigureOut">
              <a:rPr lang="en-US"/>
              <a:pPr>
                <a:defRPr/>
              </a:pPr>
              <a:t>5/11/2016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pitchFamily="-107" charset="0"/>
                <a:ea typeface="ＭＳ Ｐゴシック" pitchFamily="-107" charset="-128"/>
                <a:cs typeface="ＭＳ Ｐゴシック" pitchFamily="-107"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pitchFamily="-107" charset="0"/>
                <a:ea typeface="ＭＳ Ｐゴシック" pitchFamily="-107" charset="-128"/>
                <a:cs typeface="ＭＳ Ｐゴシック" pitchFamily="-107" charset="-128"/>
              </a:defRPr>
            </a:lvl1pPr>
          </a:lstStyle>
          <a:p>
            <a:pPr>
              <a:defRPr/>
            </a:pPr>
            <a:fld id="{DD7DFAFE-4ABF-4452-AE51-C54EA4B7B183}" type="slidenum">
              <a:rPr lang="en-US"/>
              <a:pPr>
                <a:defRPr/>
              </a:pPr>
              <a:t>‹#›</a:t>
            </a:fld>
            <a:endParaRPr lang="en-US"/>
          </a:p>
        </p:txBody>
      </p:sp>
    </p:spTree>
    <p:extLst>
      <p:ext uri="{BB962C8B-B14F-4D97-AF65-F5344CB8AC3E}">
        <p14:creationId xmlns:p14="http://schemas.microsoft.com/office/powerpoint/2010/main" val="463492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269B9161-DC91-475C-9E3F-9563AC2F758F}" type="datetime1">
              <a:rPr lang="en-US"/>
              <a:pPr>
                <a:defRPr/>
              </a:pPr>
              <a:t>5/11/2016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B4175F0A-035B-4E40-A4E9-FC6E6B6B1895}" type="slidenum">
              <a:rPr lang="en-US"/>
              <a:pPr>
                <a:defRPr/>
              </a:pPr>
              <a:t>‹#›</a:t>
            </a:fld>
            <a:endParaRPr lang="en-US"/>
          </a:p>
        </p:txBody>
      </p:sp>
    </p:spTree>
    <p:extLst>
      <p:ext uri="{BB962C8B-B14F-4D97-AF65-F5344CB8AC3E}">
        <p14:creationId xmlns:p14="http://schemas.microsoft.com/office/powerpoint/2010/main" val="614828968"/>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ＭＳ Ｐゴシック" pitchFamily="-10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p:spPr>
      </p:sp>
      <p:sp>
        <p:nvSpPr>
          <p:cNvPr id="51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ea typeface="ＭＳ Ｐゴシック" pitchFamily="34"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7FBE81A-F1E4-495A-B3E1-6548EBE9A586}"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extLst>
      <p:ext uri="{BB962C8B-B14F-4D97-AF65-F5344CB8AC3E}">
        <p14:creationId xmlns:p14="http://schemas.microsoft.com/office/powerpoint/2010/main" val="4307083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2"/>
            <a:ext cx="37307520" cy="705612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8653760"/>
            <a:ext cx="30723840" cy="8412480"/>
          </a:xfrm>
        </p:spPr>
        <p:txBody>
          <a:bodyPr/>
          <a:lstStyle>
            <a:lvl1pPr marL="0" indent="0" algn="ctr">
              <a:buNone/>
              <a:defRPr>
                <a:solidFill>
                  <a:schemeClr val="tx1">
                    <a:tint val="75000"/>
                  </a:schemeClr>
                </a:solidFill>
              </a:defRPr>
            </a:lvl1pPr>
            <a:lvl2pPr marL="2194560" indent="0" algn="ctr">
              <a:buNone/>
              <a:defRPr>
                <a:solidFill>
                  <a:schemeClr val="tx1">
                    <a:tint val="75000"/>
                  </a:schemeClr>
                </a:solidFill>
              </a:defRPr>
            </a:lvl2pPr>
            <a:lvl3pPr marL="4389120" indent="0" algn="ctr">
              <a:buNone/>
              <a:defRPr>
                <a:solidFill>
                  <a:schemeClr val="tx1">
                    <a:tint val="75000"/>
                  </a:schemeClr>
                </a:solidFill>
              </a:defRPr>
            </a:lvl3pPr>
            <a:lvl4pPr marL="6583680" indent="0" algn="ctr">
              <a:buNone/>
              <a:defRPr>
                <a:solidFill>
                  <a:schemeClr val="tx1">
                    <a:tint val="75000"/>
                  </a:schemeClr>
                </a:solidFill>
              </a:defRPr>
            </a:lvl4pPr>
            <a:lvl5pPr marL="8778240" indent="0" algn="ctr">
              <a:buNone/>
              <a:defRPr>
                <a:solidFill>
                  <a:schemeClr val="tx1">
                    <a:tint val="75000"/>
                  </a:schemeClr>
                </a:solidFill>
              </a:defRPr>
            </a:lvl5pPr>
            <a:lvl6pPr marL="10972800" indent="0" algn="ctr">
              <a:buNone/>
              <a:defRPr>
                <a:solidFill>
                  <a:schemeClr val="tx1">
                    <a:tint val="75000"/>
                  </a:schemeClr>
                </a:solidFill>
              </a:defRPr>
            </a:lvl6pPr>
            <a:lvl7pPr marL="13167360" indent="0" algn="ctr">
              <a:buNone/>
              <a:defRPr>
                <a:solidFill>
                  <a:schemeClr val="tx1">
                    <a:tint val="75000"/>
                  </a:schemeClr>
                </a:solidFill>
              </a:defRPr>
            </a:lvl7pPr>
            <a:lvl8pPr marL="15361920" indent="0" algn="ctr">
              <a:buNone/>
              <a:defRPr>
                <a:solidFill>
                  <a:schemeClr val="tx1">
                    <a:tint val="75000"/>
                  </a:schemeClr>
                </a:solidFill>
              </a:defRPr>
            </a:lvl8pPr>
            <a:lvl9pPr marL="1755648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93289ED-D38D-4CA6-8B67-4E1FB98181E0}"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3574867-8954-4EC4-9C8E-EB4F4B5EC85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072A50B-75CD-44D2-8D5B-E5A80F05F496}"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042F396-CA83-40AF-9F1E-36F238ADCE2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2742905" y="6324600"/>
            <a:ext cx="47404018"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530843" y="6324600"/>
            <a:ext cx="141480542"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0B8474E-54C2-4232-9354-BB9AD1CD7342}"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35C018C-F28B-443E-AC45-B38CFE71CC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65CA3F-5803-44AA-8E44-3DFEC9B43966}"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E68CE2F-33CA-4BDA-8E21-227A92C0AB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2" y="21153122"/>
            <a:ext cx="37307520" cy="653796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2" y="13952225"/>
            <a:ext cx="37307520" cy="7200898"/>
          </a:xfrm>
        </p:spPr>
        <p:txBody>
          <a:bodyPr anchor="b"/>
          <a:lstStyle>
            <a:lvl1pPr marL="0" indent="0">
              <a:buNone/>
              <a:defRPr sz="9600">
                <a:solidFill>
                  <a:schemeClr val="tx1">
                    <a:tint val="75000"/>
                  </a:schemeClr>
                </a:solidFill>
              </a:defRPr>
            </a:lvl1pPr>
            <a:lvl2pPr marL="2194560" indent="0">
              <a:buNone/>
              <a:defRPr sz="8600">
                <a:solidFill>
                  <a:schemeClr val="tx1">
                    <a:tint val="75000"/>
                  </a:schemeClr>
                </a:solidFill>
              </a:defRPr>
            </a:lvl2pPr>
            <a:lvl3pPr marL="4389120" indent="0">
              <a:buNone/>
              <a:defRPr sz="7700">
                <a:solidFill>
                  <a:schemeClr val="tx1">
                    <a:tint val="75000"/>
                  </a:schemeClr>
                </a:solidFill>
              </a:defRPr>
            </a:lvl3pPr>
            <a:lvl4pPr marL="6583680" indent="0">
              <a:buNone/>
              <a:defRPr sz="6700">
                <a:solidFill>
                  <a:schemeClr val="tx1">
                    <a:tint val="75000"/>
                  </a:schemeClr>
                </a:solidFill>
              </a:defRPr>
            </a:lvl4pPr>
            <a:lvl5pPr marL="8778240" indent="0">
              <a:buNone/>
              <a:defRPr sz="6700">
                <a:solidFill>
                  <a:schemeClr val="tx1">
                    <a:tint val="75000"/>
                  </a:schemeClr>
                </a:solidFill>
              </a:defRPr>
            </a:lvl5pPr>
            <a:lvl6pPr marL="10972800" indent="0">
              <a:buNone/>
              <a:defRPr sz="6700">
                <a:solidFill>
                  <a:schemeClr val="tx1">
                    <a:tint val="75000"/>
                  </a:schemeClr>
                </a:solidFill>
              </a:defRPr>
            </a:lvl6pPr>
            <a:lvl7pPr marL="13167360" indent="0">
              <a:buNone/>
              <a:defRPr sz="6700">
                <a:solidFill>
                  <a:schemeClr val="tx1">
                    <a:tint val="75000"/>
                  </a:schemeClr>
                </a:solidFill>
              </a:defRPr>
            </a:lvl7pPr>
            <a:lvl8pPr marL="15361920" indent="0">
              <a:buNone/>
              <a:defRPr sz="6700">
                <a:solidFill>
                  <a:schemeClr val="tx1">
                    <a:tint val="75000"/>
                  </a:schemeClr>
                </a:solidFill>
              </a:defRPr>
            </a:lvl8pPr>
            <a:lvl9pPr marL="17556480"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F50CFCE-467F-4A6A-B235-2802F0B9BE04}" type="datetime1">
              <a:rPr lang="en-US"/>
              <a:pPr>
                <a:defRPr/>
              </a:pPr>
              <a:t>5/11/2016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B378684-B8E5-454C-B2D0-22AC0FAB686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5308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05704642" y="36865560"/>
            <a:ext cx="94442280" cy="104279702"/>
          </a:xfrm>
        </p:spPr>
        <p:txBody>
          <a:bodyPr/>
          <a:lstStyle>
            <a:lvl1pPr>
              <a:defRPr sz="13400"/>
            </a:lvl1pPr>
            <a:lvl2pPr>
              <a:defRPr sz="11500"/>
            </a:lvl2pPr>
            <a:lvl3pPr>
              <a:defRPr sz="9600"/>
            </a:lvl3pPr>
            <a:lvl4pPr>
              <a:defRPr sz="8600"/>
            </a:lvl4pPr>
            <a:lvl5pPr>
              <a:defRPr sz="8600"/>
            </a:lvl5pPr>
            <a:lvl6pPr>
              <a:defRPr sz="8600"/>
            </a:lvl6pPr>
            <a:lvl7pPr>
              <a:defRPr sz="8600"/>
            </a:lvl7pPr>
            <a:lvl8pPr>
              <a:defRPr sz="8600"/>
            </a:lvl8pPr>
            <a:lvl9pPr>
              <a:defRPr sz="8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A977BEF-6CEA-47CB-8646-BFB40BF0A957}" type="datetime1">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7473D3A-97A9-4490-9CC1-2B3285F302D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8262"/>
            <a:ext cx="3950208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0" y="7368542"/>
            <a:ext cx="19392902"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0" y="10439400"/>
            <a:ext cx="19392902"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2" y="7368542"/>
            <a:ext cx="19400520" cy="3070858"/>
          </a:xfrm>
        </p:spPr>
        <p:txBody>
          <a:bodyPr anchor="b"/>
          <a:lstStyle>
            <a:lvl1pPr marL="0" indent="0">
              <a:buNone/>
              <a:defRPr sz="11500" b="1"/>
            </a:lvl1pPr>
            <a:lvl2pPr marL="2194560" indent="0">
              <a:buNone/>
              <a:defRPr sz="9600" b="1"/>
            </a:lvl2pPr>
            <a:lvl3pPr marL="4389120" indent="0">
              <a:buNone/>
              <a:defRPr sz="8600" b="1"/>
            </a:lvl3pPr>
            <a:lvl4pPr marL="6583680" indent="0">
              <a:buNone/>
              <a:defRPr sz="7700" b="1"/>
            </a:lvl4pPr>
            <a:lvl5pPr marL="8778240" indent="0">
              <a:buNone/>
              <a:defRPr sz="7700" b="1"/>
            </a:lvl5pPr>
            <a:lvl6pPr marL="10972800" indent="0">
              <a:buNone/>
              <a:defRPr sz="7700" b="1"/>
            </a:lvl6pPr>
            <a:lvl7pPr marL="13167360" indent="0">
              <a:buNone/>
              <a:defRPr sz="7700" b="1"/>
            </a:lvl7pPr>
            <a:lvl8pPr marL="15361920" indent="0">
              <a:buNone/>
              <a:defRPr sz="7700" b="1"/>
            </a:lvl8pPr>
            <a:lvl9pPr marL="17556480"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2" y="10439400"/>
            <a:ext cx="19400520" cy="18966182"/>
          </a:xfrm>
        </p:spPr>
        <p:txBody>
          <a:bodyPr/>
          <a:lstStyle>
            <a:lvl1pPr>
              <a:defRPr sz="11500"/>
            </a:lvl1pPr>
            <a:lvl2pPr>
              <a:defRPr sz="9600"/>
            </a:lvl2pPr>
            <a:lvl3pPr>
              <a:defRPr sz="86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23DE37-33C7-4685-9C11-100977C71751}" type="datetime1">
              <a:rPr lang="en-US"/>
              <a:pPr>
                <a:defRPr/>
              </a:pPr>
              <a:t>5/11/2016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7A7C7334-11C9-4C2D-8F88-DD858951C4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D5CDD13-F92A-48B5-ACF8-857249629E58}" type="datetime1">
              <a:rPr lang="en-US"/>
              <a:pPr>
                <a:defRPr/>
              </a:pPr>
              <a:t>5/11/2016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09B61A5-9328-4DD0-8C90-2E8E6CF2374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gradFill rotWithShape="1">
          <a:gsLst>
            <a:gs pos="0">
              <a:schemeClr val="bg1">
                <a:tint val="40000"/>
                <a:satMod val="350000"/>
              </a:schemeClr>
            </a:gs>
            <a:gs pos="40000">
              <a:schemeClr val="accent5"/>
            </a:gs>
            <a:gs pos="100000">
              <a:schemeClr val="tx1"/>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671A0AC-5F08-4A2B-BDE6-A3E2437006F3}" type="datetime1">
              <a:rPr lang="en-US"/>
              <a:pPr>
                <a:defRPr/>
              </a:pPr>
              <a:t>5/11/2016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BB9CD7-2D9B-4184-ABF8-22E832551C9D}"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1310640"/>
            <a:ext cx="14439902" cy="5577840"/>
          </a:xfrm>
        </p:spPr>
        <p:txBody>
          <a:bodyPr anchor="b"/>
          <a:lstStyle>
            <a:lvl1pPr algn="l">
              <a:defRPr sz="9600" b="1"/>
            </a:lvl1pPr>
          </a:lstStyle>
          <a:p>
            <a:r>
              <a:rPr lang="en-US" smtClean="0"/>
              <a:t>Click to edit Master title style</a:t>
            </a:r>
            <a:endParaRPr lang="en-US"/>
          </a:p>
        </p:txBody>
      </p:sp>
      <p:sp>
        <p:nvSpPr>
          <p:cNvPr id="3" name="Content Placeholder 2"/>
          <p:cNvSpPr>
            <a:spLocks noGrp="1"/>
          </p:cNvSpPr>
          <p:nvPr>
            <p:ph idx="1"/>
          </p:nvPr>
        </p:nvSpPr>
        <p:spPr>
          <a:xfrm>
            <a:off x="17160240" y="1310643"/>
            <a:ext cx="24536400" cy="28094942"/>
          </a:xfrm>
        </p:spPr>
        <p:txBody>
          <a:bodyPr/>
          <a:lstStyle>
            <a:lvl1pPr>
              <a:defRPr sz="15400"/>
            </a:lvl1pPr>
            <a:lvl2pPr>
              <a:defRPr sz="13400"/>
            </a:lvl2pPr>
            <a:lvl3pPr>
              <a:defRPr sz="1150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6888483"/>
            <a:ext cx="14439902" cy="22517102"/>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739EE1F-FE45-4CBA-893C-E2F5174705D8}" type="datetime1">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8CB9FC4-2CB7-408D-8C19-3B8B2C7B4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2" y="23042880"/>
            <a:ext cx="26334720" cy="2720342"/>
          </a:xfrm>
        </p:spPr>
        <p:txBody>
          <a:bodyPr anchor="b"/>
          <a:lstStyle>
            <a:lvl1pPr algn="l">
              <a:defRPr sz="9600" b="1"/>
            </a:lvl1pPr>
          </a:lstStyle>
          <a:p>
            <a:r>
              <a:rPr lang="en-US" smtClean="0"/>
              <a:t>Click to edit Master title style</a:t>
            </a:r>
            <a:endParaRPr lang="en-US"/>
          </a:p>
        </p:txBody>
      </p:sp>
      <p:sp>
        <p:nvSpPr>
          <p:cNvPr id="3" name="Picture Placeholder 2"/>
          <p:cNvSpPr>
            <a:spLocks noGrp="1"/>
          </p:cNvSpPr>
          <p:nvPr>
            <p:ph type="pic" idx="1"/>
          </p:nvPr>
        </p:nvSpPr>
        <p:spPr>
          <a:xfrm>
            <a:off x="8602982" y="2941320"/>
            <a:ext cx="26334720" cy="19751040"/>
          </a:xfrm>
        </p:spPr>
        <p:txBody>
          <a:bodyPr rtlCol="0">
            <a:normAutofit/>
          </a:bodyPr>
          <a:lstStyle>
            <a:lvl1pPr marL="0" indent="0">
              <a:buNone/>
              <a:defRPr sz="15400"/>
            </a:lvl1pPr>
            <a:lvl2pPr marL="2194560" indent="0">
              <a:buNone/>
              <a:defRPr sz="13400"/>
            </a:lvl2pPr>
            <a:lvl3pPr marL="4389120" indent="0">
              <a:buNone/>
              <a:defRPr sz="1150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8602982" y="25763222"/>
            <a:ext cx="26334720" cy="3863338"/>
          </a:xfrm>
        </p:spPr>
        <p:txBody>
          <a:bodyPr/>
          <a:lstStyle>
            <a:lvl1pPr marL="0" indent="0">
              <a:buNone/>
              <a:defRPr sz="6700"/>
            </a:lvl1pPr>
            <a:lvl2pPr marL="2194560" indent="0">
              <a:buNone/>
              <a:defRPr sz="5800"/>
            </a:lvl2pPr>
            <a:lvl3pPr marL="4389120" indent="0">
              <a:buNone/>
              <a:defRPr sz="4800"/>
            </a:lvl3pPr>
            <a:lvl4pPr marL="6583680" indent="0">
              <a:buNone/>
              <a:defRPr sz="4300"/>
            </a:lvl4pPr>
            <a:lvl5pPr marL="8778240" indent="0">
              <a:buNone/>
              <a:defRPr sz="4300"/>
            </a:lvl5pPr>
            <a:lvl6pPr marL="10972800" indent="0">
              <a:buNone/>
              <a:defRPr sz="4300"/>
            </a:lvl6pPr>
            <a:lvl7pPr marL="13167360" indent="0">
              <a:buNone/>
              <a:defRPr sz="4300"/>
            </a:lvl7pPr>
            <a:lvl8pPr marL="15361920" indent="0">
              <a:buNone/>
              <a:defRPr sz="4300"/>
            </a:lvl8pPr>
            <a:lvl9pPr marL="17556480" indent="0">
              <a:buNone/>
              <a:defRPr sz="4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F3BAE8D-E0EA-425C-9EA6-BF705AA9183E}" type="datetime1">
              <a:rPr lang="en-US"/>
              <a:pPr>
                <a:defRPr/>
              </a:pPr>
              <a:t>5/11/2016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50101A7-062E-4B21-837B-BD02EE6CA16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0000">
              <a:schemeClr val="accent2">
                <a:alpha val="67000"/>
              </a:schemeClr>
            </a:gs>
            <a:gs pos="46000">
              <a:schemeClr val="accent2">
                <a:alpha val="62000"/>
              </a:schemeClr>
            </a:gs>
            <a:gs pos="30000">
              <a:schemeClr val="bg2"/>
            </a:gs>
          </a:gsLst>
          <a:lin ang="16200000" scaled="1"/>
          <a:tileRect/>
        </a:gra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2193925" y="1317625"/>
            <a:ext cx="39503350" cy="5486400"/>
          </a:xfrm>
          <a:prstGeom prst="rect">
            <a:avLst/>
          </a:prstGeom>
          <a:noFill/>
          <a:ln w="9525">
            <a:noFill/>
            <a:miter lim="800000"/>
            <a:headEnd/>
            <a:tailEnd/>
          </a:ln>
        </p:spPr>
        <p:txBody>
          <a:bodyPr vert="horz" wrap="square" lIns="438912" tIns="219456" rIns="438912" bIns="219456"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2193925" y="7680325"/>
            <a:ext cx="39503350" cy="21724938"/>
          </a:xfrm>
          <a:prstGeom prst="rect">
            <a:avLst/>
          </a:prstGeom>
          <a:noFill/>
          <a:ln w="9525">
            <a:noFill/>
            <a:miter lim="800000"/>
            <a:headEnd/>
            <a:tailEnd/>
          </a:ln>
        </p:spPr>
        <p:txBody>
          <a:bodyPr vert="horz" wrap="square" lIns="438912" tIns="219456" rIns="438912" bIns="21945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2193925" y="30510163"/>
            <a:ext cx="10242550" cy="1752600"/>
          </a:xfrm>
          <a:prstGeom prst="rect">
            <a:avLst/>
          </a:prstGeom>
        </p:spPr>
        <p:txBody>
          <a:bodyPr vert="horz" lIns="438912" tIns="219456" rIns="438912" bIns="219456" rtlCol="0" anchor="ctr"/>
          <a:lstStyle>
            <a:lvl1pPr algn="l" defTabSz="2194560" fontAlgn="auto">
              <a:spcBef>
                <a:spcPts val="0"/>
              </a:spcBef>
              <a:spcAft>
                <a:spcPts val="0"/>
              </a:spcAft>
              <a:defRPr sz="5800">
                <a:solidFill>
                  <a:schemeClr val="tx1">
                    <a:tint val="75000"/>
                  </a:schemeClr>
                </a:solidFill>
                <a:latin typeface="+mn-lt"/>
                <a:ea typeface="+mn-ea"/>
                <a:cs typeface="+mn-cs"/>
              </a:defRPr>
            </a:lvl1pPr>
          </a:lstStyle>
          <a:p>
            <a:pPr>
              <a:defRPr/>
            </a:pPr>
            <a:fld id="{6598EA04-B2B0-4440-B86E-A76B5911B392}" type="datetime1">
              <a:rPr lang="en-US"/>
              <a:pPr>
                <a:defRPr/>
              </a:pPr>
              <a:t>5/11/2016</a:t>
            </a:fld>
            <a:endParaRPr lang="en-US"/>
          </a:p>
        </p:txBody>
      </p:sp>
      <p:sp>
        <p:nvSpPr>
          <p:cNvPr id="5" name="Footer Placeholder 4"/>
          <p:cNvSpPr>
            <a:spLocks noGrp="1"/>
          </p:cNvSpPr>
          <p:nvPr>
            <p:ph type="ftr" sz="quarter" idx="3"/>
          </p:nvPr>
        </p:nvSpPr>
        <p:spPr>
          <a:xfrm>
            <a:off x="14995525" y="30510163"/>
            <a:ext cx="13900150" cy="1752600"/>
          </a:xfrm>
          <a:prstGeom prst="rect">
            <a:avLst/>
          </a:prstGeom>
        </p:spPr>
        <p:txBody>
          <a:bodyPr vert="horz" lIns="438912" tIns="219456" rIns="438912" bIns="219456" rtlCol="0" anchor="ctr"/>
          <a:lstStyle>
            <a:lvl1pPr algn="ctr" defTabSz="2194560" fontAlgn="auto">
              <a:spcBef>
                <a:spcPts val="0"/>
              </a:spcBef>
              <a:spcAft>
                <a:spcPts val="0"/>
              </a:spcAft>
              <a:defRPr sz="58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31454725" y="30510163"/>
            <a:ext cx="10242550" cy="1752600"/>
          </a:xfrm>
          <a:prstGeom prst="rect">
            <a:avLst/>
          </a:prstGeom>
        </p:spPr>
        <p:txBody>
          <a:bodyPr vert="horz" lIns="438912" tIns="219456" rIns="438912" bIns="219456" rtlCol="0" anchor="ctr"/>
          <a:lstStyle>
            <a:lvl1pPr algn="r" defTabSz="2194560" fontAlgn="auto">
              <a:spcBef>
                <a:spcPts val="0"/>
              </a:spcBef>
              <a:spcAft>
                <a:spcPts val="0"/>
              </a:spcAft>
              <a:defRPr sz="5800">
                <a:solidFill>
                  <a:schemeClr val="tx1">
                    <a:tint val="75000"/>
                  </a:schemeClr>
                </a:solidFill>
                <a:latin typeface="+mn-lt"/>
                <a:ea typeface="+mn-ea"/>
                <a:cs typeface="+mn-cs"/>
              </a:defRPr>
            </a:lvl1pPr>
          </a:lstStyle>
          <a:p>
            <a:pPr>
              <a:defRPr/>
            </a:pPr>
            <a:fld id="{61EE8DF9-6951-4761-A0B4-B3908C6E29B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26" r:id="rId2"/>
    <p:sldLayoutId id="2147483927" r:id="rId3"/>
    <p:sldLayoutId id="2147483928" r:id="rId4"/>
    <p:sldLayoutId id="2147483929" r:id="rId5"/>
    <p:sldLayoutId id="2147483930" r:id="rId6"/>
    <p:sldLayoutId id="2147483935" r:id="rId7"/>
    <p:sldLayoutId id="2147483931" r:id="rId8"/>
    <p:sldLayoutId id="2147483932" r:id="rId9"/>
    <p:sldLayoutId id="2147483933" r:id="rId10"/>
    <p:sldLayoutId id="2147483934" r:id="rId11"/>
  </p:sldLayoutIdLst>
  <p:txStyles>
    <p:titleStyle>
      <a:lvl1pPr algn="ctr" defTabSz="2193925" rtl="0" eaLnBrk="0" fontAlgn="base" hangingPunct="0">
        <a:spcBef>
          <a:spcPct val="0"/>
        </a:spcBef>
        <a:spcAft>
          <a:spcPct val="0"/>
        </a:spcAft>
        <a:defRPr sz="21100" kern="1200">
          <a:solidFill>
            <a:schemeClr val="tx1"/>
          </a:solidFill>
          <a:latin typeface="+mj-lt"/>
          <a:ea typeface="ＭＳ Ｐゴシック" pitchFamily="-108" charset="-128"/>
          <a:cs typeface="ＭＳ Ｐゴシック" pitchFamily="-108" charset="-128"/>
        </a:defRPr>
      </a:lvl1pPr>
      <a:lvl2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2pPr>
      <a:lvl3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3pPr>
      <a:lvl4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4pPr>
      <a:lvl5pPr algn="ctr" defTabSz="2193925" rtl="0" eaLnBrk="0" fontAlgn="base" hangingPunct="0">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5pPr>
      <a:lvl6pPr marL="4572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6pPr>
      <a:lvl7pPr marL="9144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7pPr>
      <a:lvl8pPr marL="13716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8pPr>
      <a:lvl9pPr marL="1828800" algn="ctr" defTabSz="2193925" rtl="0" eaLnBrk="1" fontAlgn="base" hangingPunct="1">
        <a:spcBef>
          <a:spcPct val="0"/>
        </a:spcBef>
        <a:spcAft>
          <a:spcPct val="0"/>
        </a:spcAft>
        <a:defRPr sz="21100">
          <a:solidFill>
            <a:schemeClr val="tx1"/>
          </a:solidFill>
          <a:latin typeface="Arial" pitchFamily="-108" charset="0"/>
          <a:ea typeface="ＭＳ Ｐゴシック" pitchFamily="-108" charset="-128"/>
          <a:cs typeface="ＭＳ Ｐゴシック" pitchFamily="-108" charset="-128"/>
        </a:defRPr>
      </a:lvl9pPr>
    </p:titleStyle>
    <p:bodyStyle>
      <a:lvl1pPr marL="1644650" indent="-1644650" algn="l" defTabSz="2193925" rtl="0" eaLnBrk="0" fontAlgn="base" hangingPunct="0">
        <a:spcBef>
          <a:spcPct val="20000"/>
        </a:spcBef>
        <a:spcAft>
          <a:spcPct val="0"/>
        </a:spcAft>
        <a:buFont typeface="Arial" charset="0"/>
        <a:buChar char="•"/>
        <a:defRPr sz="15400" kern="1200">
          <a:solidFill>
            <a:schemeClr val="tx1"/>
          </a:solidFill>
          <a:latin typeface="+mn-lt"/>
          <a:ea typeface="ＭＳ Ｐゴシック" pitchFamily="-108" charset="-128"/>
          <a:cs typeface="ＭＳ Ｐゴシック" pitchFamily="-108" charset="-128"/>
        </a:defRPr>
      </a:lvl1pPr>
      <a:lvl2pPr marL="3565525" indent="-1371600" algn="l" defTabSz="2193925" rtl="0" eaLnBrk="0" fontAlgn="base" hangingPunct="0">
        <a:spcBef>
          <a:spcPct val="20000"/>
        </a:spcBef>
        <a:spcAft>
          <a:spcPct val="0"/>
        </a:spcAft>
        <a:buFont typeface="Arial" charset="0"/>
        <a:buChar char="–"/>
        <a:defRPr sz="13400" kern="1200">
          <a:solidFill>
            <a:schemeClr val="tx1"/>
          </a:solidFill>
          <a:latin typeface="+mn-lt"/>
          <a:ea typeface="ＭＳ Ｐゴシック" pitchFamily="-108" charset="-128"/>
          <a:cs typeface="+mn-cs"/>
        </a:defRPr>
      </a:lvl2pPr>
      <a:lvl3pPr marL="5486400" indent="-1096963" algn="l" defTabSz="2193925" rtl="0" eaLnBrk="0" fontAlgn="base" hangingPunct="0">
        <a:spcBef>
          <a:spcPct val="20000"/>
        </a:spcBef>
        <a:spcAft>
          <a:spcPct val="0"/>
        </a:spcAft>
        <a:buFont typeface="Arial" charset="0"/>
        <a:buChar char="•"/>
        <a:defRPr sz="11500" kern="1200">
          <a:solidFill>
            <a:schemeClr val="tx1"/>
          </a:solidFill>
          <a:latin typeface="+mn-lt"/>
          <a:ea typeface="ＭＳ Ｐゴシック" pitchFamily="-108" charset="-128"/>
          <a:cs typeface="+mn-cs"/>
        </a:defRPr>
      </a:lvl3pPr>
      <a:lvl4pPr marL="7680325" indent="-1096963" algn="l" defTabSz="2193925" rtl="0" eaLnBrk="0" fontAlgn="base" hangingPunct="0">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4pPr>
      <a:lvl5pPr marL="9874250" indent="-1096963" algn="l" defTabSz="2193925" rtl="0" eaLnBrk="0" fontAlgn="base" hangingPunct="0">
        <a:spcBef>
          <a:spcPct val="20000"/>
        </a:spcBef>
        <a:spcAft>
          <a:spcPct val="0"/>
        </a:spcAft>
        <a:buFont typeface="Arial" charset="0"/>
        <a:buChar char="»"/>
        <a:defRPr sz="9600" kern="1200">
          <a:solidFill>
            <a:schemeClr val="tx1"/>
          </a:solidFill>
          <a:latin typeface="+mn-lt"/>
          <a:ea typeface="ＭＳ Ｐゴシック" pitchFamily="-108" charset="-128"/>
          <a:cs typeface="+mn-cs"/>
        </a:defRPr>
      </a:lvl5pPr>
      <a:lvl6pPr marL="12070080" indent="-1097280" algn="l" defTabSz="2194560" rtl="0" eaLnBrk="1" latinLnBrk="0" hangingPunct="1">
        <a:spcBef>
          <a:spcPct val="20000"/>
        </a:spcBef>
        <a:buFont typeface="Arial"/>
        <a:buChar char="•"/>
        <a:defRPr sz="9600" kern="1200">
          <a:solidFill>
            <a:schemeClr val="tx1"/>
          </a:solidFill>
          <a:latin typeface="+mn-lt"/>
          <a:ea typeface="+mn-ea"/>
          <a:cs typeface="+mn-cs"/>
        </a:defRPr>
      </a:lvl6pPr>
      <a:lvl7pPr marL="14264640" indent="-1097280" algn="l" defTabSz="2194560" rtl="0" eaLnBrk="1" latinLnBrk="0" hangingPunct="1">
        <a:spcBef>
          <a:spcPct val="20000"/>
        </a:spcBef>
        <a:buFont typeface="Arial"/>
        <a:buChar char="•"/>
        <a:defRPr sz="9600" kern="1200">
          <a:solidFill>
            <a:schemeClr val="tx1"/>
          </a:solidFill>
          <a:latin typeface="+mn-lt"/>
          <a:ea typeface="+mn-ea"/>
          <a:cs typeface="+mn-cs"/>
        </a:defRPr>
      </a:lvl7pPr>
      <a:lvl8pPr marL="16459200" indent="-1097280" algn="l" defTabSz="2194560" rtl="0" eaLnBrk="1" latinLnBrk="0" hangingPunct="1">
        <a:spcBef>
          <a:spcPct val="20000"/>
        </a:spcBef>
        <a:buFont typeface="Arial"/>
        <a:buChar char="•"/>
        <a:defRPr sz="9600" kern="1200">
          <a:solidFill>
            <a:schemeClr val="tx1"/>
          </a:solidFill>
          <a:latin typeface="+mn-lt"/>
          <a:ea typeface="+mn-ea"/>
          <a:cs typeface="+mn-cs"/>
        </a:defRPr>
      </a:lvl8pPr>
      <a:lvl9pPr marL="18653760" indent="-1097280" algn="l" defTabSz="2194560" rtl="0" eaLnBrk="1" latinLnBrk="0" hangingPunct="1">
        <a:spcBef>
          <a:spcPct val="20000"/>
        </a:spcBef>
        <a:buFont typeface="Arial"/>
        <a:buChar char="•"/>
        <a:defRPr sz="9600" kern="1200">
          <a:solidFill>
            <a:schemeClr val="tx1"/>
          </a:solidFill>
          <a:latin typeface="+mn-lt"/>
          <a:ea typeface="+mn-ea"/>
          <a:cs typeface="+mn-cs"/>
        </a:defRPr>
      </a:lvl9pPr>
    </p:bodyStyle>
    <p:otherStyle>
      <a:defPPr>
        <a:defRPr lang="en-US"/>
      </a:defPPr>
      <a:lvl1pPr marL="0" algn="l" defTabSz="2194560" rtl="0" eaLnBrk="1" latinLnBrk="0" hangingPunct="1">
        <a:defRPr sz="8600" kern="1200">
          <a:solidFill>
            <a:schemeClr val="tx1"/>
          </a:solidFill>
          <a:latin typeface="+mn-lt"/>
          <a:ea typeface="+mn-ea"/>
          <a:cs typeface="+mn-cs"/>
        </a:defRPr>
      </a:lvl1pPr>
      <a:lvl2pPr marL="2194560" algn="l" defTabSz="2194560" rtl="0" eaLnBrk="1" latinLnBrk="0" hangingPunct="1">
        <a:defRPr sz="8600" kern="1200">
          <a:solidFill>
            <a:schemeClr val="tx1"/>
          </a:solidFill>
          <a:latin typeface="+mn-lt"/>
          <a:ea typeface="+mn-ea"/>
          <a:cs typeface="+mn-cs"/>
        </a:defRPr>
      </a:lvl2pPr>
      <a:lvl3pPr marL="4389120" algn="l" defTabSz="2194560" rtl="0" eaLnBrk="1" latinLnBrk="0" hangingPunct="1">
        <a:defRPr sz="8600" kern="1200">
          <a:solidFill>
            <a:schemeClr val="tx1"/>
          </a:solidFill>
          <a:latin typeface="+mn-lt"/>
          <a:ea typeface="+mn-ea"/>
          <a:cs typeface="+mn-cs"/>
        </a:defRPr>
      </a:lvl3pPr>
      <a:lvl4pPr marL="6583680" algn="l" defTabSz="2194560" rtl="0" eaLnBrk="1" latinLnBrk="0" hangingPunct="1">
        <a:defRPr sz="8600" kern="1200">
          <a:solidFill>
            <a:schemeClr val="tx1"/>
          </a:solidFill>
          <a:latin typeface="+mn-lt"/>
          <a:ea typeface="+mn-ea"/>
          <a:cs typeface="+mn-cs"/>
        </a:defRPr>
      </a:lvl4pPr>
      <a:lvl5pPr marL="8778240" algn="l" defTabSz="2194560" rtl="0" eaLnBrk="1" latinLnBrk="0" hangingPunct="1">
        <a:defRPr sz="8600" kern="1200">
          <a:solidFill>
            <a:schemeClr val="tx1"/>
          </a:solidFill>
          <a:latin typeface="+mn-lt"/>
          <a:ea typeface="+mn-ea"/>
          <a:cs typeface="+mn-cs"/>
        </a:defRPr>
      </a:lvl5pPr>
      <a:lvl6pPr marL="10972800" algn="l" defTabSz="2194560" rtl="0" eaLnBrk="1" latinLnBrk="0" hangingPunct="1">
        <a:defRPr sz="8600" kern="1200">
          <a:solidFill>
            <a:schemeClr val="tx1"/>
          </a:solidFill>
          <a:latin typeface="+mn-lt"/>
          <a:ea typeface="+mn-ea"/>
          <a:cs typeface="+mn-cs"/>
        </a:defRPr>
      </a:lvl6pPr>
      <a:lvl7pPr marL="13167360" algn="l" defTabSz="2194560" rtl="0" eaLnBrk="1" latinLnBrk="0" hangingPunct="1">
        <a:defRPr sz="8600" kern="1200">
          <a:solidFill>
            <a:schemeClr val="tx1"/>
          </a:solidFill>
          <a:latin typeface="+mn-lt"/>
          <a:ea typeface="+mn-ea"/>
          <a:cs typeface="+mn-cs"/>
        </a:defRPr>
      </a:lvl7pPr>
      <a:lvl8pPr marL="15361920" algn="l" defTabSz="2194560" rtl="0" eaLnBrk="1" latinLnBrk="0" hangingPunct="1">
        <a:defRPr sz="8600" kern="1200">
          <a:solidFill>
            <a:schemeClr val="tx1"/>
          </a:solidFill>
          <a:latin typeface="+mn-lt"/>
          <a:ea typeface="+mn-ea"/>
          <a:cs typeface="+mn-cs"/>
        </a:defRPr>
      </a:lvl8pPr>
      <a:lvl9pPr marL="17556480" algn="l" defTabSz="2194560" rtl="0" eaLnBrk="1" latinLnBrk="0" hangingPunct="1">
        <a:defRPr sz="8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Rectangle 27"/>
          <p:cNvSpPr/>
          <p:nvPr/>
        </p:nvSpPr>
        <p:spPr>
          <a:xfrm flipV="1">
            <a:off x="25400" y="32337375"/>
            <a:ext cx="43891200" cy="581025"/>
          </a:xfrm>
          <a:prstGeom prst="rect">
            <a:avLst/>
          </a:prstGeom>
          <a:solidFill>
            <a:srgbClr val="000066"/>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1029" name="Rectangle 5"/>
          <p:cNvSpPr>
            <a:spLocks noChangeArrowheads="1"/>
          </p:cNvSpPr>
          <p:nvPr/>
        </p:nvSpPr>
        <p:spPr bwMode="auto">
          <a:xfrm>
            <a:off x="762000" y="685800"/>
            <a:ext cx="42367200" cy="2800553"/>
          </a:xfrm>
          <a:prstGeom prst="rect">
            <a:avLst/>
          </a:prstGeom>
          <a:solidFill>
            <a:srgbClr val="000066"/>
          </a:solidFill>
          <a:ln w="76200">
            <a:solidFill>
              <a:schemeClr val="tx1">
                <a:lumMod val="75000"/>
              </a:schemeClr>
            </a:solidFill>
            <a:miter lim="800000"/>
            <a:headEnd/>
            <a:tailEnd/>
          </a:ln>
          <a:scene3d>
            <a:camera prst="orthographicFront"/>
            <a:lightRig rig="threePt" dir="t"/>
          </a:scene3d>
          <a:sp3d>
            <a:bevelT w="165100" prst="coolSlant"/>
          </a:sp3d>
        </p:spPr>
        <p:txBody>
          <a:bodyPr lIns="91243" tIns="45614" rIns="91243" bIns="45614">
            <a:spAutoFit/>
            <a:sp3d extrusionH="57150">
              <a:bevelT w="38100" h="38100"/>
            </a:sp3d>
          </a:bodyPr>
          <a:lstStyle/>
          <a:p>
            <a:pPr algn="ctr"/>
            <a:r>
              <a:rPr lang="en-US" sz="6000" b="1" dirty="0">
                <a:solidFill>
                  <a:schemeClr val="bg1"/>
                </a:solidFill>
                <a:effectLst>
                  <a:outerShdw blurRad="38100" dist="38100" dir="2700000" algn="tl">
                    <a:srgbClr val="000000">
                      <a:alpha val="43137"/>
                    </a:srgbClr>
                  </a:outerShdw>
                </a:effectLst>
              </a:rPr>
              <a:t>Children’s and Adults’ Attribution of Motives to Explain Interpersonal </a:t>
            </a:r>
            <a:r>
              <a:rPr lang="en-US" sz="6000" b="1" dirty="0" smtClean="0">
                <a:solidFill>
                  <a:schemeClr val="bg1"/>
                </a:solidFill>
                <a:effectLst>
                  <a:outerShdw blurRad="38100" dist="38100" dir="2700000" algn="tl">
                    <a:srgbClr val="000000">
                      <a:alpha val="43137"/>
                    </a:srgbClr>
                  </a:outerShdw>
                </a:effectLst>
              </a:rPr>
              <a:t>Events</a:t>
            </a:r>
          </a:p>
          <a:p>
            <a:pPr algn="ctr"/>
            <a:r>
              <a:rPr lang="en-US" sz="5000" b="1" i="1" dirty="0" smtClean="0">
                <a:solidFill>
                  <a:schemeClr val="bg1"/>
                </a:solidFill>
              </a:rPr>
              <a:t>Bradford </a:t>
            </a:r>
            <a:r>
              <a:rPr lang="en-US" sz="5000" b="1" i="1" dirty="0">
                <a:solidFill>
                  <a:schemeClr val="bg1"/>
                </a:solidFill>
              </a:rPr>
              <a:t>H. Pillow </a:t>
            </a:r>
            <a:r>
              <a:rPr lang="en-US" sz="5000" b="1" i="1" dirty="0" smtClean="0">
                <a:solidFill>
                  <a:schemeClr val="bg1"/>
                </a:solidFill>
              </a:rPr>
              <a:t> and  Suzanne B. Lovett</a:t>
            </a:r>
            <a:r>
              <a:rPr lang="en-US" sz="5000" b="1" dirty="0">
                <a:solidFill>
                  <a:schemeClr val="bg1"/>
                </a:solidFill>
              </a:rPr>
              <a:t>	</a:t>
            </a:r>
          </a:p>
          <a:p>
            <a:pPr algn="ctr">
              <a:spcBef>
                <a:spcPct val="50000"/>
              </a:spcBef>
              <a:defRPr/>
            </a:pPr>
            <a:r>
              <a:rPr lang="en-US" sz="4400" b="1" i="1" dirty="0" smtClean="0">
                <a:solidFill>
                  <a:schemeClr val="bg1"/>
                </a:solidFill>
              </a:rPr>
              <a:t>Northern Illinois University       Bowdoin College    </a:t>
            </a:r>
            <a:endParaRPr lang="en-US" sz="4400" b="1" i="1" dirty="0">
              <a:solidFill>
                <a:schemeClr val="bg1"/>
              </a:solidFill>
            </a:endParaRPr>
          </a:p>
        </p:txBody>
      </p:sp>
      <p:sp>
        <p:nvSpPr>
          <p:cNvPr id="1030" name="Rectangle 29"/>
          <p:cNvSpPr>
            <a:spLocks noChangeArrowheads="1"/>
          </p:cNvSpPr>
          <p:nvPr/>
        </p:nvSpPr>
        <p:spPr bwMode="auto">
          <a:xfrm>
            <a:off x="719604" y="3956888"/>
            <a:ext cx="10134600" cy="27909952"/>
          </a:xfrm>
          <a:prstGeom prst="rect">
            <a:avLst/>
          </a:prstGeom>
          <a:solidFill>
            <a:schemeClr val="bg1"/>
          </a:solidFill>
          <a:ln w="19050">
            <a:solidFill>
              <a:srgbClr val="000066"/>
            </a:solidFill>
            <a:miter lim="800000"/>
            <a:headEnd/>
            <a:tailEnd/>
          </a:ln>
        </p:spPr>
        <p:txBody>
          <a:bodyPr lIns="360000" tIns="360000" rIns="360000" bIns="360000"/>
          <a:lstStyle/>
          <a:p>
            <a:pPr>
              <a:spcBef>
                <a:spcPct val="50000"/>
              </a:spcBef>
            </a:pPr>
            <a:endParaRPr lang="en-US" sz="2400" dirty="0" smtClean="0">
              <a:solidFill>
                <a:srgbClr val="000000"/>
              </a:solidFill>
            </a:endParaRPr>
          </a:p>
          <a:p>
            <a:pPr>
              <a:spcBef>
                <a:spcPct val="50000"/>
              </a:spcBef>
            </a:pPr>
            <a:r>
              <a:rPr lang="en-US" sz="2400" dirty="0" smtClean="0">
                <a:solidFill>
                  <a:schemeClr val="tx2"/>
                </a:solidFill>
              </a:rPr>
              <a:t>Inferring </a:t>
            </a:r>
            <a:r>
              <a:rPr lang="en-US" sz="2400" dirty="0">
                <a:solidFill>
                  <a:schemeClr val="tx2"/>
                </a:solidFill>
              </a:rPr>
              <a:t>the causes of others’ actions is an important cognitive activity in the social lives of both children and adults.  Because goals and intentions organize and motivate actions, reasoning about the goals underlying others’ actions is central to social understanding. </a:t>
            </a:r>
            <a:endParaRPr lang="en-US" sz="2400" dirty="0" smtClean="0">
              <a:solidFill>
                <a:schemeClr val="tx2"/>
              </a:solidFill>
            </a:endParaRPr>
          </a:p>
          <a:p>
            <a:pPr>
              <a:spcBef>
                <a:spcPct val="50000"/>
              </a:spcBef>
            </a:pPr>
            <a:r>
              <a:rPr lang="en-US" sz="2400" dirty="0" smtClean="0">
                <a:solidFill>
                  <a:schemeClr val="tx2"/>
                </a:solidFill>
              </a:rPr>
              <a:t>Interpersonal actions may be motivated by a variety of goals, including instrumental goals, i.e., altering the objective state of affairs in the external world, and psychological goals, i.e., altering the mental state of oneself or another person. </a:t>
            </a:r>
          </a:p>
          <a:p>
            <a:pPr>
              <a:spcBef>
                <a:spcPct val="50000"/>
              </a:spcBef>
            </a:pPr>
            <a:r>
              <a:rPr lang="en-US" sz="2400" dirty="0" smtClean="0">
                <a:solidFill>
                  <a:schemeClr val="tx2"/>
                </a:solidFill>
              </a:rPr>
              <a:t>Furthermore, psychological goals</a:t>
            </a:r>
            <a:r>
              <a:rPr lang="en-US" sz="2400" dirty="0">
                <a:solidFill>
                  <a:schemeClr val="tx2"/>
                </a:solidFill>
              </a:rPr>
              <a:t> </a:t>
            </a:r>
            <a:r>
              <a:rPr lang="en-US" sz="2400" dirty="0" smtClean="0">
                <a:solidFill>
                  <a:schemeClr val="tx2"/>
                </a:solidFill>
              </a:rPr>
              <a:t>may focus on a person’s thoughts or emotions, and these goals may be aimed at influencing the direct recipient of action or at influencing another person, such as a bystander who observes the action.</a:t>
            </a:r>
          </a:p>
          <a:p>
            <a:pPr>
              <a:spcBef>
                <a:spcPct val="50000"/>
              </a:spcBef>
            </a:pPr>
            <a:r>
              <a:rPr lang="en-US" sz="2400" dirty="0" smtClean="0">
                <a:solidFill>
                  <a:schemeClr val="tx2"/>
                </a:solidFill>
              </a:rPr>
              <a:t>We examined the types of goals that children and adults attribute to others when explaining interpersonal events.</a:t>
            </a:r>
          </a:p>
          <a:p>
            <a:pPr>
              <a:spcBef>
                <a:spcPct val="50000"/>
              </a:spcBef>
            </a:pPr>
            <a:endParaRPr lang="en-US" sz="2400" dirty="0">
              <a:solidFill>
                <a:schemeClr val="tx2"/>
              </a:solidFill>
            </a:endParaRPr>
          </a:p>
          <a:p>
            <a:r>
              <a:rPr lang="en-US" sz="2400" b="1" dirty="0">
                <a:solidFill>
                  <a:schemeClr val="tx2"/>
                </a:solidFill>
              </a:rPr>
              <a:t>Types of Goals:  </a:t>
            </a:r>
            <a:r>
              <a:rPr lang="en-US" sz="2400" dirty="0">
                <a:solidFill>
                  <a:schemeClr val="tx2"/>
                </a:solidFill>
              </a:rPr>
              <a:t>We </a:t>
            </a:r>
            <a:r>
              <a:rPr lang="en-US" sz="2400" dirty="0" smtClean="0">
                <a:solidFill>
                  <a:schemeClr val="tx2"/>
                </a:solidFill>
              </a:rPr>
              <a:t>examined participants’ evaluations of four types </a:t>
            </a:r>
            <a:r>
              <a:rPr lang="en-US" sz="2400" dirty="0">
                <a:solidFill>
                  <a:schemeClr val="tx2"/>
                </a:solidFill>
              </a:rPr>
              <a:t>of goals: </a:t>
            </a:r>
            <a:r>
              <a:rPr lang="en-US" sz="2400" dirty="0" smtClean="0">
                <a:solidFill>
                  <a:schemeClr val="tx2"/>
                </a:solidFill>
              </a:rPr>
              <a:t>instrumental goals, and three types of psychological goals: direct affective goals, direct cognitive goals, and indirect cognitive goals.</a:t>
            </a:r>
          </a:p>
          <a:p>
            <a:endParaRPr lang="en-US" sz="2400" dirty="0">
              <a:solidFill>
                <a:schemeClr val="tx2"/>
              </a:solidFill>
            </a:endParaRPr>
          </a:p>
          <a:p>
            <a:pPr marL="342900" indent="-342900">
              <a:buFont typeface="Arial" panose="020B0604020202020204" pitchFamily="34" charset="0"/>
              <a:buChar char="•"/>
            </a:pPr>
            <a:r>
              <a:rPr lang="en-US" sz="2400" b="1" i="1" dirty="0">
                <a:solidFill>
                  <a:schemeClr val="tx2"/>
                </a:solidFill>
              </a:rPr>
              <a:t>Instrumental goals</a:t>
            </a:r>
            <a:r>
              <a:rPr lang="en-US" sz="2400" dirty="0">
                <a:solidFill>
                  <a:schemeClr val="tx2"/>
                </a:solidFill>
              </a:rPr>
              <a:t> are aimed at affecting the objective state of affairs in the external world, including both objects and overt actions by </a:t>
            </a:r>
            <a:r>
              <a:rPr lang="en-US" sz="2400" dirty="0" smtClean="0">
                <a:solidFill>
                  <a:schemeClr val="tx2"/>
                </a:solidFill>
              </a:rPr>
              <a:t>people. </a:t>
            </a:r>
            <a:r>
              <a:rPr lang="en-US" sz="2400" dirty="0">
                <a:solidFill>
                  <a:schemeClr val="tx2"/>
                </a:solidFill>
              </a:rPr>
              <a:t>Instrumental goals are relatively transparent because their intended outcomes are potentially observable concrete events and typically follow immediately after an action.  </a:t>
            </a:r>
            <a:endParaRPr lang="en-US" sz="2400" dirty="0" smtClean="0">
              <a:solidFill>
                <a:schemeClr val="tx2"/>
              </a:solidFill>
            </a:endParaRPr>
          </a:p>
          <a:p>
            <a:pPr marL="342900" indent="-342900">
              <a:buFont typeface="Arial" panose="020B0604020202020204" pitchFamily="34" charset="0"/>
              <a:buChar char="•"/>
            </a:pPr>
            <a:endParaRPr lang="en-US" sz="2400" i="1" dirty="0">
              <a:solidFill>
                <a:schemeClr val="tx2"/>
              </a:solidFill>
            </a:endParaRPr>
          </a:p>
          <a:p>
            <a:pPr marL="342900" indent="-342900">
              <a:buFont typeface="Arial" panose="020B0604020202020204" pitchFamily="34" charset="0"/>
              <a:buChar char="•"/>
            </a:pPr>
            <a:r>
              <a:rPr lang="en-US" sz="2400" b="1" i="1" dirty="0" smtClean="0">
                <a:solidFill>
                  <a:schemeClr val="tx2"/>
                </a:solidFill>
              </a:rPr>
              <a:t>Direct Affective goals </a:t>
            </a:r>
            <a:r>
              <a:rPr lang="en-US" sz="2400" dirty="0" smtClean="0">
                <a:solidFill>
                  <a:schemeClr val="tx2"/>
                </a:solidFill>
              </a:rPr>
              <a:t>are aimed at influencing the feelings of the recipient of an action. </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i="1" dirty="0" smtClean="0">
                <a:solidFill>
                  <a:schemeClr val="tx2"/>
                </a:solidFill>
              </a:rPr>
              <a:t>Direct cognitive goals </a:t>
            </a:r>
            <a:r>
              <a:rPr lang="en-US" sz="2400" dirty="0" smtClean="0">
                <a:solidFill>
                  <a:schemeClr val="tx2"/>
                </a:solidFill>
              </a:rPr>
              <a:t>are aimed at influencing the thoughts of the recipient of an action. </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i="1" dirty="0" smtClean="0">
                <a:solidFill>
                  <a:schemeClr val="tx2"/>
                </a:solidFill>
              </a:rPr>
              <a:t>Indirect cognitive goals </a:t>
            </a:r>
            <a:r>
              <a:rPr lang="en-US" sz="2400" dirty="0" smtClean="0">
                <a:solidFill>
                  <a:schemeClr val="tx2"/>
                </a:solidFill>
              </a:rPr>
              <a:t>are aimed at influencing the thoughts of a bystander who witnesses an action.  </a:t>
            </a:r>
          </a:p>
          <a:p>
            <a:pPr marL="342900" indent="-342900">
              <a:buFont typeface="Arial" panose="020B0604020202020204" pitchFamily="34" charset="0"/>
              <a:buChar char="•"/>
            </a:pPr>
            <a:endParaRPr lang="en-US" sz="2400" dirty="0">
              <a:solidFill>
                <a:schemeClr val="tx2"/>
              </a:solidFill>
            </a:endParaRPr>
          </a:p>
          <a:p>
            <a:r>
              <a:rPr lang="en-US" sz="2400" dirty="0" smtClean="0">
                <a:solidFill>
                  <a:schemeClr val="tx2"/>
                </a:solidFill>
              </a:rPr>
              <a:t>Psychological goals, such as affective and cognitive goals, often </a:t>
            </a:r>
            <a:r>
              <a:rPr lang="en-US" sz="2400" dirty="0">
                <a:solidFill>
                  <a:schemeClr val="tx2"/>
                </a:solidFill>
              </a:rPr>
              <a:t>are relatively opaque because they are aimed at producing changes in mental states, which are not directly observable and are not necessarily manifested in overt actions. </a:t>
            </a:r>
            <a:endParaRPr lang="en-US" sz="2400" dirty="0" smtClean="0">
              <a:solidFill>
                <a:schemeClr val="tx2"/>
              </a:solidFill>
            </a:endParaRPr>
          </a:p>
          <a:p>
            <a:endParaRPr lang="en-US" sz="2400" dirty="0">
              <a:solidFill>
                <a:schemeClr val="tx2"/>
              </a:solidFill>
            </a:endParaRPr>
          </a:p>
          <a:p>
            <a:r>
              <a:rPr lang="en-US" sz="2400" dirty="0" smtClean="0">
                <a:solidFill>
                  <a:schemeClr val="tx2"/>
                </a:solidFill>
              </a:rPr>
              <a:t>Indirect goals, such as indirect cognitive goals, are</a:t>
            </a:r>
            <a:r>
              <a:rPr lang="en-US" sz="2400" dirty="0" smtClean="0"/>
              <a:t> </a:t>
            </a:r>
            <a:r>
              <a:rPr lang="en-US" sz="2400" dirty="0">
                <a:solidFill>
                  <a:schemeClr val="tx2"/>
                </a:solidFill>
              </a:rPr>
              <a:t>more complex than direct </a:t>
            </a:r>
            <a:r>
              <a:rPr lang="en-US" sz="2400" dirty="0" smtClean="0">
                <a:solidFill>
                  <a:schemeClr val="tx2"/>
                </a:solidFill>
              </a:rPr>
              <a:t>goals because the intended outcomes of indirect goals may </a:t>
            </a:r>
            <a:r>
              <a:rPr lang="en-US" sz="2400" dirty="0">
                <a:solidFill>
                  <a:schemeClr val="tx2"/>
                </a:solidFill>
              </a:rPr>
              <a:t>be temporally, spatially, and socially separated from the immediate target of an </a:t>
            </a:r>
            <a:r>
              <a:rPr lang="en-US" sz="2400" dirty="0" smtClean="0">
                <a:solidFill>
                  <a:schemeClr val="tx2"/>
                </a:solidFill>
              </a:rPr>
              <a:t>action aimed at achieving the goal.  As a result, the connection between actions and the outcomes associated with indirect goals may be less readily observable and more difficult to discover.</a:t>
            </a:r>
          </a:p>
          <a:p>
            <a:endParaRPr lang="en-US" sz="2400" dirty="0">
              <a:solidFill>
                <a:schemeClr val="tx2"/>
              </a:solidFill>
            </a:endParaRPr>
          </a:p>
          <a:p>
            <a:r>
              <a:rPr lang="en-US" sz="2400" b="1" dirty="0">
                <a:solidFill>
                  <a:schemeClr val="tx2"/>
                </a:solidFill>
                <a:latin typeface="+mj-lt"/>
              </a:rPr>
              <a:t>Previous </a:t>
            </a:r>
            <a:r>
              <a:rPr lang="en-US" sz="2400" b="1" dirty="0" smtClean="0">
                <a:solidFill>
                  <a:schemeClr val="tx2"/>
                </a:solidFill>
                <a:latin typeface="+mj-lt"/>
              </a:rPr>
              <a:t>Research</a:t>
            </a:r>
          </a:p>
          <a:p>
            <a:endParaRPr lang="en-US" sz="2400" dirty="0">
              <a:solidFill>
                <a:schemeClr val="tx2"/>
              </a:solidFill>
              <a:latin typeface="+mj-lt"/>
            </a:endParaRPr>
          </a:p>
          <a:p>
            <a:r>
              <a:rPr lang="en-US" sz="2400" dirty="0">
                <a:solidFill>
                  <a:schemeClr val="tx2"/>
                </a:solidFill>
                <a:latin typeface="+mj-lt"/>
              </a:rPr>
              <a:t>Two previous studies reported that prior to early adolescence, </a:t>
            </a:r>
            <a:r>
              <a:rPr lang="en-US" sz="2400" dirty="0" smtClean="0">
                <a:solidFill>
                  <a:schemeClr val="tx2"/>
                </a:solidFill>
                <a:latin typeface="+mj-lt"/>
              </a:rPr>
              <a:t>children often provided explanations </a:t>
            </a:r>
            <a:r>
              <a:rPr lang="en-US" sz="2400" dirty="0">
                <a:solidFill>
                  <a:schemeClr val="tx2"/>
                </a:solidFill>
                <a:latin typeface="+mj-lt"/>
              </a:rPr>
              <a:t>referring to instrumental </a:t>
            </a:r>
            <a:r>
              <a:rPr lang="en-US" sz="2400" dirty="0" smtClean="0">
                <a:solidFill>
                  <a:schemeClr val="tx2"/>
                </a:solidFill>
                <a:latin typeface="+mj-lt"/>
              </a:rPr>
              <a:t>goals </a:t>
            </a:r>
            <a:r>
              <a:rPr lang="en-US" sz="2400" dirty="0">
                <a:solidFill>
                  <a:schemeClr val="tx2"/>
                </a:solidFill>
                <a:latin typeface="+mj-lt"/>
              </a:rPr>
              <a:t>when asked to generate explanations of social actions in response to open-ended questions </a:t>
            </a:r>
            <a:r>
              <a:rPr lang="en-US" sz="2400" dirty="0" smtClean="0">
                <a:solidFill>
                  <a:schemeClr val="tx2"/>
                </a:solidFill>
                <a:latin typeface="+mj-lt"/>
              </a:rPr>
              <a:t>(Lovett &amp; Pillow, 2010; Pillow</a:t>
            </a:r>
            <a:r>
              <a:rPr lang="en-US" sz="2400" dirty="0">
                <a:solidFill>
                  <a:schemeClr val="tx2"/>
                </a:solidFill>
                <a:latin typeface="+mj-lt"/>
              </a:rPr>
              <a:t>, Lovett, &amp; </a:t>
            </a:r>
            <a:r>
              <a:rPr lang="en-US" sz="2400" dirty="0" smtClean="0">
                <a:solidFill>
                  <a:schemeClr val="tx2"/>
                </a:solidFill>
                <a:latin typeface="+mj-lt"/>
              </a:rPr>
              <a:t>Hill, 2008).  </a:t>
            </a:r>
            <a:r>
              <a:rPr lang="en-US" sz="2400" dirty="0">
                <a:solidFill>
                  <a:schemeClr val="tx2"/>
                </a:solidFill>
                <a:latin typeface="+mj-lt"/>
              </a:rPr>
              <a:t>References to </a:t>
            </a:r>
            <a:r>
              <a:rPr lang="en-US" sz="2400" dirty="0" smtClean="0">
                <a:solidFill>
                  <a:schemeClr val="tx2"/>
                </a:solidFill>
                <a:latin typeface="+mj-lt"/>
              </a:rPr>
              <a:t>both direct psychological </a:t>
            </a:r>
            <a:r>
              <a:rPr lang="en-US" sz="2400" dirty="0">
                <a:solidFill>
                  <a:schemeClr val="tx2"/>
                </a:solidFill>
                <a:latin typeface="+mj-lt"/>
              </a:rPr>
              <a:t>goals </a:t>
            </a:r>
            <a:r>
              <a:rPr lang="en-US" sz="2400" dirty="0" smtClean="0">
                <a:solidFill>
                  <a:schemeClr val="tx2"/>
                </a:solidFill>
                <a:latin typeface="+mj-lt"/>
              </a:rPr>
              <a:t>and indirect psychological goals </a:t>
            </a:r>
            <a:r>
              <a:rPr lang="en-US" sz="2400" dirty="0">
                <a:solidFill>
                  <a:schemeClr val="tx2"/>
                </a:solidFill>
                <a:latin typeface="+mj-lt"/>
              </a:rPr>
              <a:t>were rare prior to early adolescence. </a:t>
            </a:r>
            <a:endParaRPr lang="en-US" sz="2400" dirty="0" smtClean="0">
              <a:solidFill>
                <a:schemeClr val="tx2"/>
              </a:solidFill>
              <a:latin typeface="+mj-lt"/>
            </a:endParaRPr>
          </a:p>
          <a:p>
            <a:endParaRPr lang="en-US" sz="2400" dirty="0">
              <a:solidFill>
                <a:schemeClr val="tx2"/>
              </a:solidFill>
              <a:latin typeface="+mj-lt"/>
            </a:endParaRPr>
          </a:p>
          <a:p>
            <a:r>
              <a:rPr lang="en-US" sz="2400" b="1" dirty="0">
                <a:solidFill>
                  <a:schemeClr val="tx2"/>
                </a:solidFill>
                <a:latin typeface="+mj-lt"/>
              </a:rPr>
              <a:t>Current </a:t>
            </a:r>
            <a:r>
              <a:rPr lang="en-US" sz="2400" b="1" dirty="0" smtClean="0">
                <a:solidFill>
                  <a:schemeClr val="tx2"/>
                </a:solidFill>
                <a:latin typeface="+mj-lt"/>
              </a:rPr>
              <a:t>Study</a:t>
            </a:r>
          </a:p>
          <a:p>
            <a:endParaRPr lang="en-US" sz="2400" dirty="0">
              <a:solidFill>
                <a:schemeClr val="tx2"/>
              </a:solidFill>
              <a:latin typeface="+mj-lt"/>
            </a:endParaRPr>
          </a:p>
          <a:p>
            <a:r>
              <a:rPr lang="en-US" sz="2400" dirty="0">
                <a:solidFill>
                  <a:schemeClr val="tx2"/>
                </a:solidFill>
                <a:latin typeface="+mj-lt"/>
              </a:rPr>
              <a:t>Because open-ended questions require children to produce a verbal explanation, such questions may not </a:t>
            </a:r>
            <a:r>
              <a:rPr lang="en-US" sz="2400" dirty="0" smtClean="0">
                <a:solidFill>
                  <a:schemeClr val="tx2"/>
                </a:solidFill>
                <a:latin typeface="+mj-lt"/>
              </a:rPr>
              <a:t>provide a sensitive </a:t>
            </a:r>
            <a:r>
              <a:rPr lang="en-US" sz="2400" dirty="0">
                <a:solidFill>
                  <a:schemeClr val="tx2"/>
                </a:solidFill>
                <a:latin typeface="+mj-lt"/>
              </a:rPr>
              <a:t>measure of children’s </a:t>
            </a:r>
            <a:r>
              <a:rPr lang="en-US" sz="2400" dirty="0" smtClean="0">
                <a:solidFill>
                  <a:schemeClr val="tx2"/>
                </a:solidFill>
                <a:latin typeface="+mj-lt"/>
              </a:rPr>
              <a:t>recognition </a:t>
            </a:r>
            <a:r>
              <a:rPr lang="en-US" sz="2400" dirty="0">
                <a:solidFill>
                  <a:schemeClr val="tx2"/>
                </a:solidFill>
                <a:latin typeface="+mj-lt"/>
              </a:rPr>
              <a:t>of another person’s goals</a:t>
            </a:r>
            <a:r>
              <a:rPr lang="en-US" sz="2400" dirty="0" smtClean="0">
                <a:solidFill>
                  <a:schemeClr val="tx2"/>
                </a:solidFill>
                <a:latin typeface="+mj-lt"/>
              </a:rPr>
              <a:t>.  </a:t>
            </a:r>
            <a:r>
              <a:rPr lang="en-US" sz="2400" dirty="0">
                <a:solidFill>
                  <a:schemeClr val="tx2"/>
                </a:solidFill>
                <a:latin typeface="+mj-lt"/>
              </a:rPr>
              <a:t>Therefore, we presented a set of possible explanations for social events and asked participants to rate them. Children may endorse </a:t>
            </a:r>
            <a:r>
              <a:rPr lang="en-US" sz="2400" dirty="0" smtClean="0">
                <a:solidFill>
                  <a:schemeClr val="tx2"/>
                </a:solidFill>
                <a:latin typeface="+mj-lt"/>
              </a:rPr>
              <a:t>a variety of </a:t>
            </a:r>
            <a:r>
              <a:rPr lang="en-US" sz="2400" dirty="0">
                <a:solidFill>
                  <a:schemeClr val="tx2"/>
                </a:solidFill>
                <a:latin typeface="+mj-lt"/>
              </a:rPr>
              <a:t>explanations even though they do not spontaneously provide them</a:t>
            </a:r>
            <a:r>
              <a:rPr lang="en-US" sz="2400" dirty="0" smtClean="0">
                <a:solidFill>
                  <a:schemeClr val="tx2"/>
                </a:solidFill>
                <a:latin typeface="+mj-lt"/>
              </a:rPr>
              <a:t>.</a:t>
            </a:r>
          </a:p>
          <a:p>
            <a:endParaRPr lang="en-US" sz="2400" dirty="0">
              <a:solidFill>
                <a:schemeClr val="tx2"/>
              </a:solidFill>
              <a:latin typeface="+mj-lt"/>
            </a:endParaRPr>
          </a:p>
          <a:p>
            <a:pPr algn="just">
              <a:spcBef>
                <a:spcPct val="50000"/>
              </a:spcBef>
              <a:defRPr/>
            </a:pPr>
            <a:endParaRPr lang="en-US" sz="2400" dirty="0">
              <a:solidFill>
                <a:srgbClr val="000000"/>
              </a:solidFill>
            </a:endParaRPr>
          </a:p>
          <a:p>
            <a:pPr algn="just">
              <a:spcBef>
                <a:spcPct val="50000"/>
              </a:spcBef>
              <a:defRPr/>
            </a:pPr>
            <a:endParaRPr lang="en-US" sz="2400" b="1" i="1" dirty="0" smtClean="0">
              <a:solidFill>
                <a:srgbClr val="000000"/>
              </a:solidFill>
            </a:endParaRPr>
          </a:p>
          <a:p>
            <a:pPr>
              <a:spcBef>
                <a:spcPct val="50000"/>
              </a:spcBef>
            </a:pPr>
            <a:endParaRPr lang="en-US" sz="2400" dirty="0">
              <a:solidFill>
                <a:srgbClr val="000000"/>
              </a:solidFill>
            </a:endParaRPr>
          </a:p>
          <a:p>
            <a:pPr>
              <a:spcBef>
                <a:spcPct val="50000"/>
              </a:spcBef>
            </a:pPr>
            <a:endParaRPr lang="en-US" sz="2800" dirty="0">
              <a:solidFill>
                <a:srgbClr val="000000"/>
              </a:solidFill>
            </a:endParaRPr>
          </a:p>
        </p:txBody>
      </p:sp>
      <p:sp>
        <p:nvSpPr>
          <p:cNvPr id="31" name="Rectangle 30"/>
          <p:cNvSpPr>
            <a:spLocks noChangeArrowheads="1"/>
          </p:cNvSpPr>
          <p:nvPr/>
        </p:nvSpPr>
        <p:spPr bwMode="auto">
          <a:xfrm>
            <a:off x="11181277" y="3974684"/>
            <a:ext cx="10134600" cy="27916607"/>
          </a:xfrm>
          <a:prstGeom prst="rect">
            <a:avLst/>
          </a:prstGeom>
          <a:solidFill>
            <a:schemeClr val="bg1"/>
          </a:solidFill>
          <a:ln w="19050">
            <a:solidFill>
              <a:srgbClr val="000066"/>
            </a:solidFill>
            <a:miter lim="800000"/>
            <a:headEnd/>
            <a:tailEnd/>
          </a:ln>
        </p:spPr>
        <p:txBody>
          <a:bodyPr lIns="360000" tIns="360000" rIns="360000" bIns="360000"/>
          <a:lstStyle/>
          <a:p>
            <a:endParaRPr lang="en-US" sz="2800" dirty="0" smtClean="0">
              <a:solidFill>
                <a:schemeClr val="tx2"/>
              </a:solidFill>
            </a:endParaRPr>
          </a:p>
          <a:p>
            <a:endParaRPr lang="en-US" sz="2400" dirty="0" smtClean="0">
              <a:solidFill>
                <a:schemeClr val="tx2"/>
              </a:solidFill>
            </a:endParaRPr>
          </a:p>
          <a:p>
            <a:r>
              <a:rPr lang="en-US" sz="2400" dirty="0" smtClean="0">
                <a:solidFill>
                  <a:schemeClr val="tx2"/>
                </a:solidFill>
              </a:rPr>
              <a:t>Because </a:t>
            </a:r>
            <a:r>
              <a:rPr lang="en-US" sz="2400" dirty="0">
                <a:solidFill>
                  <a:schemeClr val="tx2"/>
                </a:solidFill>
              </a:rPr>
              <a:t>younger children </a:t>
            </a:r>
            <a:r>
              <a:rPr lang="en-US" sz="2400" dirty="0" smtClean="0">
                <a:solidFill>
                  <a:schemeClr val="tx2"/>
                </a:solidFill>
              </a:rPr>
              <a:t>may attribute </a:t>
            </a:r>
            <a:r>
              <a:rPr lang="en-US" sz="2400" dirty="0">
                <a:solidFill>
                  <a:schemeClr val="tx2"/>
                </a:solidFill>
              </a:rPr>
              <a:t>instrumental </a:t>
            </a:r>
            <a:r>
              <a:rPr lang="en-US" sz="2400" dirty="0" smtClean="0">
                <a:solidFill>
                  <a:schemeClr val="tx2"/>
                </a:solidFill>
              </a:rPr>
              <a:t>goals to </a:t>
            </a:r>
            <a:r>
              <a:rPr lang="en-US" sz="2400" dirty="0">
                <a:solidFill>
                  <a:schemeClr val="tx2"/>
                </a:solidFill>
              </a:rPr>
              <a:t>others more readily than they attribute psychological </a:t>
            </a:r>
            <a:r>
              <a:rPr lang="en-US" sz="2400" dirty="0" smtClean="0">
                <a:solidFill>
                  <a:schemeClr val="tx2"/>
                </a:solidFill>
              </a:rPr>
              <a:t>goals we expected that first-grader children  would </a:t>
            </a:r>
            <a:r>
              <a:rPr lang="en-US" sz="2400" dirty="0">
                <a:solidFill>
                  <a:schemeClr val="tx2"/>
                </a:solidFill>
              </a:rPr>
              <a:t>rate instrumental goals higher than psychological goals.</a:t>
            </a:r>
          </a:p>
          <a:p>
            <a:endParaRPr lang="en-US" sz="2400" dirty="0">
              <a:solidFill>
                <a:schemeClr val="tx2"/>
              </a:solidFill>
            </a:endParaRPr>
          </a:p>
          <a:p>
            <a:r>
              <a:rPr lang="en-US" sz="2400" dirty="0" smtClean="0">
                <a:solidFill>
                  <a:schemeClr val="tx2"/>
                </a:solidFill>
              </a:rPr>
              <a:t>Because psychological </a:t>
            </a:r>
            <a:r>
              <a:rPr lang="en-US" sz="2400" dirty="0">
                <a:solidFill>
                  <a:schemeClr val="tx2"/>
                </a:solidFill>
              </a:rPr>
              <a:t>goals </a:t>
            </a:r>
            <a:r>
              <a:rPr lang="en-US" sz="2400" dirty="0" smtClean="0">
                <a:solidFill>
                  <a:schemeClr val="tx2"/>
                </a:solidFill>
              </a:rPr>
              <a:t>may </a:t>
            </a:r>
            <a:r>
              <a:rPr lang="en-US" sz="2400" dirty="0">
                <a:solidFill>
                  <a:schemeClr val="tx2"/>
                </a:solidFill>
              </a:rPr>
              <a:t>be more central to older children’s and adults’ understanding of social </a:t>
            </a:r>
            <a:r>
              <a:rPr lang="en-US" sz="2400" dirty="0" smtClean="0">
                <a:solidFill>
                  <a:schemeClr val="tx2"/>
                </a:solidFill>
              </a:rPr>
              <a:t>events, we expected that </a:t>
            </a:r>
            <a:r>
              <a:rPr lang="en-US" sz="2400" dirty="0">
                <a:solidFill>
                  <a:schemeClr val="tx2"/>
                </a:solidFill>
              </a:rPr>
              <a:t>older children and adults </a:t>
            </a:r>
            <a:r>
              <a:rPr lang="en-US" sz="2400" dirty="0" smtClean="0">
                <a:solidFill>
                  <a:schemeClr val="tx2"/>
                </a:solidFill>
              </a:rPr>
              <a:t>would </a:t>
            </a:r>
            <a:r>
              <a:rPr lang="en-US" sz="2400" dirty="0">
                <a:solidFill>
                  <a:schemeClr val="tx2"/>
                </a:solidFill>
              </a:rPr>
              <a:t>rate </a:t>
            </a:r>
            <a:r>
              <a:rPr lang="en-US" sz="2400" dirty="0" smtClean="0">
                <a:solidFill>
                  <a:schemeClr val="tx2"/>
                </a:solidFill>
              </a:rPr>
              <a:t>affective and cognitive </a:t>
            </a:r>
            <a:r>
              <a:rPr lang="en-US" sz="2400" dirty="0">
                <a:solidFill>
                  <a:schemeClr val="tx2"/>
                </a:solidFill>
              </a:rPr>
              <a:t>goals higher than instrumental goals</a:t>
            </a:r>
            <a:r>
              <a:rPr lang="en-US" sz="2400" dirty="0" smtClean="0">
                <a:solidFill>
                  <a:schemeClr val="tx2"/>
                </a:solidFill>
              </a:rPr>
              <a:t>.</a:t>
            </a:r>
          </a:p>
          <a:p>
            <a:endParaRPr lang="en-US" sz="2400" dirty="0" smtClean="0">
              <a:solidFill>
                <a:schemeClr val="tx2"/>
              </a:solidFill>
            </a:endParaRPr>
          </a:p>
          <a:p>
            <a:r>
              <a:rPr lang="en-US" sz="2400" dirty="0" smtClean="0">
                <a:solidFill>
                  <a:schemeClr val="tx2"/>
                </a:solidFill>
              </a:rPr>
              <a:t>Because indirect goals are relatively complex, we expected that first- and third-grade children would rate direct affective and cognitive goals higher than indirect cognitive goals. </a:t>
            </a:r>
          </a:p>
          <a:p>
            <a:endParaRPr lang="en-US" sz="2400" dirty="0">
              <a:solidFill>
                <a:schemeClr val="tx2"/>
              </a:solidFill>
            </a:endParaRPr>
          </a:p>
          <a:p>
            <a:endParaRPr lang="en-US" sz="2400" dirty="0" smtClean="0">
              <a:solidFill>
                <a:schemeClr val="tx2"/>
              </a:solidFill>
            </a:endParaRPr>
          </a:p>
          <a:p>
            <a:endParaRPr lang="en-US" sz="2400" dirty="0">
              <a:solidFill>
                <a:schemeClr val="tx2"/>
              </a:solidFill>
            </a:endParaRPr>
          </a:p>
          <a:p>
            <a:pPr>
              <a:spcBef>
                <a:spcPct val="50000"/>
              </a:spcBef>
            </a:pPr>
            <a:r>
              <a:rPr lang="en-US" sz="2400" b="1" dirty="0" smtClean="0">
                <a:solidFill>
                  <a:schemeClr val="tx2"/>
                </a:solidFill>
              </a:rPr>
              <a:t>Participants</a:t>
            </a:r>
            <a:r>
              <a:rPr lang="en-US" sz="2400" b="1" i="1" dirty="0" smtClean="0">
                <a:solidFill>
                  <a:schemeClr val="tx2"/>
                </a:solidFill>
              </a:rPr>
              <a:t>:</a:t>
            </a:r>
            <a:r>
              <a:rPr lang="en-US" sz="2400" dirty="0" smtClean="0">
                <a:solidFill>
                  <a:schemeClr val="tx2"/>
                </a:solidFill>
              </a:rPr>
              <a:t> Twenty first-grade children, 20 third-grade children, 20 fifth-grade children, and 20 adults participated.</a:t>
            </a:r>
          </a:p>
          <a:p>
            <a:endParaRPr lang="en-US" sz="2400" b="1" dirty="0" smtClean="0">
              <a:solidFill>
                <a:schemeClr val="tx2"/>
              </a:solidFill>
            </a:endParaRPr>
          </a:p>
          <a:p>
            <a:r>
              <a:rPr lang="en-US" sz="2400" b="1" dirty="0" smtClean="0">
                <a:solidFill>
                  <a:schemeClr val="tx2"/>
                </a:solidFill>
              </a:rPr>
              <a:t>Procedure:</a:t>
            </a:r>
          </a:p>
          <a:p>
            <a:endParaRPr lang="en-US" sz="2400" dirty="0">
              <a:solidFill>
                <a:schemeClr val="tx2"/>
              </a:solidFill>
            </a:endParaRPr>
          </a:p>
          <a:p>
            <a:r>
              <a:rPr lang="en-US" sz="2400" b="1" dirty="0">
                <a:solidFill>
                  <a:schemeClr val="tx2"/>
                </a:solidFill>
              </a:rPr>
              <a:t>Stories:</a:t>
            </a:r>
            <a:r>
              <a:rPr lang="en-US" sz="2400" dirty="0">
                <a:solidFill>
                  <a:schemeClr val="tx2"/>
                </a:solidFill>
              </a:rPr>
              <a:t>  Participants heard four stories containing a social interaction.  One character, the  actor, behaved either </a:t>
            </a:r>
            <a:r>
              <a:rPr lang="en-US" sz="2400" dirty="0" smtClean="0">
                <a:solidFill>
                  <a:schemeClr val="tx2"/>
                </a:solidFill>
              </a:rPr>
              <a:t>positively </a:t>
            </a:r>
            <a:r>
              <a:rPr lang="en-US" sz="2400" dirty="0">
                <a:solidFill>
                  <a:schemeClr val="tx2"/>
                </a:solidFill>
              </a:rPr>
              <a:t>(e.g., sharing a toy, helping another child) or negatively (e.g., excluding someone from a game, refusing an invitation) toward a second character, the </a:t>
            </a:r>
            <a:r>
              <a:rPr lang="en-US" sz="2400" dirty="0" smtClean="0">
                <a:solidFill>
                  <a:schemeClr val="tx2"/>
                </a:solidFill>
              </a:rPr>
              <a:t>recipient, and a third character, the bystander, witnessed the act.  The bystander was either a group of peers</a:t>
            </a:r>
            <a:r>
              <a:rPr lang="en-US" sz="2400" dirty="0" smtClean="0">
                <a:solidFill>
                  <a:srgbClr val="C21414"/>
                </a:solidFill>
              </a:rPr>
              <a:t> </a:t>
            </a:r>
            <a:r>
              <a:rPr lang="en-US" sz="2400" dirty="0" smtClean="0">
                <a:solidFill>
                  <a:schemeClr val="tx2"/>
                </a:solidFill>
              </a:rPr>
              <a:t>or a teacher.</a:t>
            </a:r>
          </a:p>
          <a:p>
            <a:endParaRPr lang="en-US" sz="2400" dirty="0">
              <a:solidFill>
                <a:schemeClr val="tx2"/>
              </a:solidFill>
            </a:endParaRPr>
          </a:p>
          <a:p>
            <a:r>
              <a:rPr lang="en-US" sz="2400" b="1" i="1" dirty="0" smtClean="0">
                <a:solidFill>
                  <a:schemeClr val="tx2"/>
                </a:solidFill>
              </a:rPr>
              <a:t>Positive Story:</a:t>
            </a:r>
            <a:r>
              <a:rPr lang="en-US" sz="2400" i="1" dirty="0">
                <a:solidFill>
                  <a:schemeClr val="tx2"/>
                </a:solidFill>
              </a:rPr>
              <a:t> </a:t>
            </a:r>
            <a:r>
              <a:rPr lang="en-US" sz="2400" dirty="0" smtClean="0">
                <a:solidFill>
                  <a:schemeClr val="tx2"/>
                </a:solidFill>
              </a:rPr>
              <a:t>For example:  One </a:t>
            </a:r>
            <a:r>
              <a:rPr lang="en-US" sz="2400" dirty="0">
                <a:solidFill>
                  <a:schemeClr val="tx2"/>
                </a:solidFill>
              </a:rPr>
              <a:t>day Emma was going to do a report about airplanes at school.  She brought a model airplane that she had made to school.  In the morning before school started, the wings fell off of Emma’s airplane.  Emma didn’t know what to do.  But Sarah picked up the wings and fixed the airplane.  Then Emma told the class about airplanes and showed everyone the airplane she made.</a:t>
            </a:r>
          </a:p>
          <a:p>
            <a:r>
              <a:rPr lang="en-US" sz="2400" dirty="0">
                <a:solidFill>
                  <a:schemeClr val="tx2"/>
                </a:solidFill>
              </a:rPr>
              <a:t> </a:t>
            </a:r>
          </a:p>
          <a:p>
            <a:r>
              <a:rPr lang="en-US" sz="2400" b="1" i="1" dirty="0" smtClean="0">
                <a:solidFill>
                  <a:schemeClr val="tx2"/>
                </a:solidFill>
              </a:rPr>
              <a:t>Negative Story:  </a:t>
            </a:r>
            <a:r>
              <a:rPr lang="en-US" sz="2400" dirty="0" smtClean="0">
                <a:solidFill>
                  <a:schemeClr val="tx2"/>
                </a:solidFill>
              </a:rPr>
              <a:t>For example</a:t>
            </a:r>
            <a:r>
              <a:rPr lang="en-US" sz="2400" b="1" dirty="0" smtClean="0">
                <a:solidFill>
                  <a:schemeClr val="tx2"/>
                </a:solidFill>
              </a:rPr>
              <a:t>: </a:t>
            </a:r>
            <a:r>
              <a:rPr lang="en-US" sz="2400" dirty="0" smtClean="0">
                <a:solidFill>
                  <a:schemeClr val="tx2"/>
                </a:solidFill>
              </a:rPr>
              <a:t>Sophie and Ella are friends.  One day at school, the teacher asked the class to draw pictures of their summer vacations.  When they were done, the teacher said, “That’s really good, Sophie.  You draw the best pictures I’ve ever seen.”  Later Sophie and Ella made castles with blocks.  Sophie made a very big castle with lots of blocks.  When it was done, Sophie went to get the teacher to show the teacher her castle.  While Sophie was gone, Ella took a bunch of blocks away from Sophie’s castle.</a:t>
            </a:r>
          </a:p>
          <a:p>
            <a:endParaRPr lang="en-US" sz="2400" dirty="0"/>
          </a:p>
          <a:p>
            <a:r>
              <a:rPr lang="en-US" sz="2400" b="1" dirty="0" smtClean="0">
                <a:solidFill>
                  <a:schemeClr val="tx2"/>
                </a:solidFill>
              </a:rPr>
              <a:t>Explanations:</a:t>
            </a:r>
            <a:r>
              <a:rPr lang="en-US" sz="2400" dirty="0" smtClean="0">
                <a:solidFill>
                  <a:schemeClr val="tx2"/>
                </a:solidFill>
              </a:rPr>
              <a:t>  </a:t>
            </a:r>
            <a:r>
              <a:rPr lang="en-US" sz="2400" dirty="0">
                <a:solidFill>
                  <a:schemeClr val="tx2"/>
                </a:solidFill>
              </a:rPr>
              <a:t>Using a </a:t>
            </a:r>
            <a:r>
              <a:rPr lang="en-US" sz="2400" dirty="0" smtClean="0">
                <a:solidFill>
                  <a:schemeClr val="tx2"/>
                </a:solidFill>
              </a:rPr>
              <a:t>5 point Likert-type </a:t>
            </a:r>
            <a:r>
              <a:rPr lang="en-US" sz="2400" dirty="0">
                <a:solidFill>
                  <a:schemeClr val="tx2"/>
                </a:solidFill>
              </a:rPr>
              <a:t>scale, participants rated  the likelihood of four possible explanations for the target </a:t>
            </a:r>
            <a:r>
              <a:rPr lang="en-US" sz="2400" dirty="0" smtClean="0">
                <a:solidFill>
                  <a:schemeClr val="tx2"/>
                </a:solidFill>
              </a:rPr>
              <a:t>event:</a:t>
            </a:r>
          </a:p>
          <a:p>
            <a:endParaRPr lang="en-US" sz="2400" dirty="0">
              <a:solidFill>
                <a:schemeClr val="tx2"/>
              </a:solidFill>
            </a:endParaRPr>
          </a:p>
          <a:p>
            <a:pPr marL="342900" indent="-342900">
              <a:buFont typeface="Arial" panose="020B0604020202020204" pitchFamily="34" charset="0"/>
              <a:buChar char="•"/>
            </a:pPr>
            <a:r>
              <a:rPr lang="en-US" sz="2400" b="1" i="1" dirty="0" smtClean="0">
                <a:solidFill>
                  <a:schemeClr val="tx2"/>
                </a:solidFill>
              </a:rPr>
              <a:t>Instrumental Goal</a:t>
            </a:r>
          </a:p>
          <a:p>
            <a:pPr marL="342900" indent="-342900">
              <a:buFont typeface="Arial" panose="020B0604020202020204" pitchFamily="34" charset="0"/>
              <a:buChar char="•"/>
            </a:pPr>
            <a:r>
              <a:rPr lang="en-US" sz="2400" b="1" i="1" dirty="0" smtClean="0">
                <a:solidFill>
                  <a:schemeClr val="tx2"/>
                </a:solidFill>
              </a:rPr>
              <a:t>Direct Affective Goal</a:t>
            </a:r>
          </a:p>
          <a:p>
            <a:pPr marL="342900" indent="-342900">
              <a:buFont typeface="Arial" panose="020B0604020202020204" pitchFamily="34" charset="0"/>
              <a:buChar char="•"/>
            </a:pPr>
            <a:r>
              <a:rPr lang="en-US" sz="2400" b="1" i="1" dirty="0" smtClean="0">
                <a:solidFill>
                  <a:schemeClr val="tx2"/>
                </a:solidFill>
              </a:rPr>
              <a:t>Direct Cognitive Goal</a:t>
            </a:r>
          </a:p>
          <a:p>
            <a:pPr marL="342900" indent="-342900">
              <a:buFont typeface="Arial" panose="020B0604020202020204" pitchFamily="34" charset="0"/>
              <a:buChar char="•"/>
            </a:pPr>
            <a:r>
              <a:rPr lang="en-US" sz="2400" b="1" i="1" dirty="0" smtClean="0">
                <a:solidFill>
                  <a:schemeClr val="tx2"/>
                </a:solidFill>
              </a:rPr>
              <a:t>Indirect Cognitive Goal</a:t>
            </a:r>
            <a:endParaRPr lang="en-US" sz="2400" b="1" i="1" dirty="0">
              <a:solidFill>
                <a:schemeClr val="tx2"/>
              </a:solidFill>
            </a:endParaRPr>
          </a:p>
          <a:p>
            <a:endParaRPr lang="en-US" sz="2400" dirty="0">
              <a:solidFill>
                <a:schemeClr val="tx2"/>
              </a:solidFill>
            </a:endParaRPr>
          </a:p>
          <a:p>
            <a:r>
              <a:rPr lang="en-US" sz="2400" b="1" i="1" dirty="0" smtClean="0">
                <a:solidFill>
                  <a:schemeClr val="tx2"/>
                </a:solidFill>
              </a:rPr>
              <a:t>Positive Stories</a:t>
            </a:r>
            <a:r>
              <a:rPr lang="en-US" sz="2400" b="1" dirty="0" smtClean="0">
                <a:solidFill>
                  <a:schemeClr val="tx2"/>
                </a:solidFill>
              </a:rPr>
              <a:t>:</a:t>
            </a:r>
            <a:r>
              <a:rPr lang="en-US" sz="2400" dirty="0" smtClean="0">
                <a:solidFill>
                  <a:schemeClr val="tx2"/>
                </a:solidFill>
              </a:rPr>
              <a:t> For example, participants </a:t>
            </a:r>
            <a:r>
              <a:rPr lang="en-US" sz="2400" dirty="0">
                <a:solidFill>
                  <a:schemeClr val="tx2"/>
                </a:solidFill>
              </a:rPr>
              <a:t>explained why </a:t>
            </a:r>
            <a:r>
              <a:rPr lang="en-US" sz="2400" dirty="0" smtClean="0">
                <a:solidFill>
                  <a:schemeClr val="tx2"/>
                </a:solidFill>
              </a:rPr>
              <a:t>Sarah fixed Emma’s airplane by rating four explanations:</a:t>
            </a:r>
          </a:p>
          <a:p>
            <a:endParaRPr lang="en-US" sz="2400" b="1" i="1" dirty="0">
              <a:solidFill>
                <a:schemeClr val="tx2"/>
              </a:solidFill>
            </a:endParaRPr>
          </a:p>
          <a:p>
            <a:pPr marL="342900" indent="-342900">
              <a:buFont typeface="Arial" panose="020B0604020202020204" pitchFamily="34" charset="0"/>
              <a:buChar char="•"/>
            </a:pPr>
            <a:r>
              <a:rPr lang="en-US" sz="2400" b="1" i="1" dirty="0" smtClean="0">
                <a:solidFill>
                  <a:schemeClr val="tx2"/>
                </a:solidFill>
              </a:rPr>
              <a:t>Instrumental Goal</a:t>
            </a:r>
            <a:r>
              <a:rPr lang="en-US" sz="2400" i="1" dirty="0" smtClean="0">
                <a:solidFill>
                  <a:schemeClr val="tx2"/>
                </a:solidFill>
              </a:rPr>
              <a:t>: </a:t>
            </a:r>
            <a:r>
              <a:rPr lang="en-US" sz="2400" dirty="0" smtClean="0">
                <a:solidFill>
                  <a:schemeClr val="tx2"/>
                </a:solidFill>
              </a:rPr>
              <a:t>Why </a:t>
            </a:r>
            <a:r>
              <a:rPr lang="en-US" sz="2400" dirty="0">
                <a:solidFill>
                  <a:schemeClr val="tx2"/>
                </a:solidFill>
              </a:rPr>
              <a:t>did Sarah fix Emma’s airplane? Was it because Sarah wanted to play with the airplane during recess? Show me how likely that is</a:t>
            </a:r>
            <a:r>
              <a:rPr lang="en-US" sz="2400" dirty="0" smtClean="0">
                <a:solidFill>
                  <a:schemeClr val="tx2"/>
                </a:solidFill>
              </a:rPr>
              <a:t>.</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i="1" dirty="0" smtClean="0">
                <a:solidFill>
                  <a:schemeClr val="tx2"/>
                </a:solidFill>
              </a:rPr>
              <a:t>Direct Affective Goal</a:t>
            </a:r>
            <a:r>
              <a:rPr lang="en-US" sz="2400" dirty="0" smtClean="0">
                <a:solidFill>
                  <a:schemeClr val="tx2"/>
                </a:solidFill>
              </a:rPr>
              <a:t>: Why </a:t>
            </a:r>
            <a:r>
              <a:rPr lang="en-US" sz="2400" dirty="0">
                <a:solidFill>
                  <a:schemeClr val="tx2"/>
                </a:solidFill>
              </a:rPr>
              <a:t>did Sarah fix Emma’s airplane? Was it because Sarah wanted Emma to feel good?  Show me how likely that is.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i="1" dirty="0" smtClean="0">
                <a:solidFill>
                  <a:schemeClr val="tx2"/>
                </a:solidFill>
              </a:rPr>
              <a:t>Direct Cognitive Goal: </a:t>
            </a:r>
            <a:r>
              <a:rPr lang="en-US" sz="2400" dirty="0" smtClean="0">
                <a:solidFill>
                  <a:schemeClr val="tx2"/>
                </a:solidFill>
              </a:rPr>
              <a:t>Why </a:t>
            </a:r>
            <a:r>
              <a:rPr lang="en-US" sz="2400" dirty="0">
                <a:solidFill>
                  <a:schemeClr val="tx2"/>
                </a:solidFill>
              </a:rPr>
              <a:t>did Sarah fix Emma’s airplane? Was it because Sarah wanted Emma to think the airplane was still fun to play with?  Show me how likely that is.</a:t>
            </a:r>
          </a:p>
          <a:p>
            <a:pPr marL="342900" indent="-342900">
              <a:buFont typeface="Arial" panose="020B0604020202020204" pitchFamily="34" charset="0"/>
              <a:buChar char="•"/>
            </a:pPr>
            <a:endParaRPr lang="en-US" sz="2400" b="1" i="1" dirty="0" smtClean="0">
              <a:solidFill>
                <a:schemeClr val="tx2"/>
              </a:solidFill>
            </a:endParaRPr>
          </a:p>
          <a:p>
            <a:pPr marL="342900" indent="-342900">
              <a:buFont typeface="Arial" panose="020B0604020202020204" pitchFamily="34" charset="0"/>
              <a:buChar char="•"/>
            </a:pPr>
            <a:r>
              <a:rPr lang="en-US" sz="2400" b="1" i="1" dirty="0" smtClean="0">
                <a:solidFill>
                  <a:schemeClr val="tx2"/>
                </a:solidFill>
              </a:rPr>
              <a:t>Indirect Cognitive Goal: </a:t>
            </a:r>
            <a:r>
              <a:rPr lang="en-US" sz="2400" dirty="0">
                <a:solidFill>
                  <a:schemeClr val="tx2"/>
                </a:solidFill>
              </a:rPr>
              <a:t>Why did Sarah fix Emma’s airplane? Was it because Sarah wanted other kids in the class to think Emma is good at making airplanes? Show me how likely that is.</a:t>
            </a:r>
          </a:p>
          <a:p>
            <a:r>
              <a:rPr lang="en-US" sz="2400" dirty="0"/>
              <a:t> </a:t>
            </a:r>
          </a:p>
          <a:p>
            <a:r>
              <a:rPr lang="en-US" sz="2400" dirty="0"/>
              <a:t> </a:t>
            </a:r>
          </a:p>
          <a:p>
            <a:r>
              <a:rPr lang="en-US" sz="2400" dirty="0"/>
              <a:t> </a:t>
            </a:r>
          </a:p>
          <a:p>
            <a:r>
              <a:rPr lang="en-US" sz="2400" dirty="0" smtClean="0">
                <a:solidFill>
                  <a:schemeClr val="tx2"/>
                </a:solidFill>
              </a:rPr>
              <a:t>	</a:t>
            </a:r>
            <a:endParaRPr lang="en-US" sz="2400" dirty="0">
              <a:solidFill>
                <a:schemeClr val="tx2"/>
              </a:solidFill>
            </a:endParaRPr>
          </a:p>
        </p:txBody>
      </p:sp>
      <p:sp>
        <p:nvSpPr>
          <p:cNvPr id="1032" name="Rectangle 31"/>
          <p:cNvSpPr>
            <a:spLocks noChangeArrowheads="1"/>
          </p:cNvSpPr>
          <p:nvPr/>
        </p:nvSpPr>
        <p:spPr bwMode="auto">
          <a:xfrm>
            <a:off x="21885790" y="3939819"/>
            <a:ext cx="10225088" cy="27951471"/>
          </a:xfrm>
          <a:prstGeom prst="rect">
            <a:avLst/>
          </a:prstGeom>
          <a:solidFill>
            <a:schemeClr val="bg1"/>
          </a:solidFill>
          <a:ln w="19050">
            <a:solidFill>
              <a:srgbClr val="000066"/>
            </a:solidFill>
            <a:miter lim="800000"/>
            <a:headEnd/>
            <a:tailEnd/>
          </a:ln>
        </p:spPr>
        <p:txBody>
          <a:bodyPr lIns="360000" tIns="360000" rIns="360000" bIns="360000"/>
          <a:lstStyle/>
          <a:p>
            <a:pPr>
              <a:spcBef>
                <a:spcPct val="50000"/>
              </a:spcBef>
            </a:pPr>
            <a:r>
              <a:rPr lang="en-US" sz="2400" b="1" i="1" dirty="0" smtClean="0">
                <a:solidFill>
                  <a:schemeClr val="tx2"/>
                </a:solidFill>
              </a:rPr>
              <a:t>Negative Stories:  </a:t>
            </a:r>
            <a:r>
              <a:rPr lang="en-US" sz="2400" dirty="0" smtClean="0">
                <a:solidFill>
                  <a:schemeClr val="tx2"/>
                </a:solidFill>
              </a:rPr>
              <a:t>For example, participants explained why </a:t>
            </a:r>
            <a:br>
              <a:rPr lang="en-US" sz="2400" dirty="0" smtClean="0">
                <a:solidFill>
                  <a:schemeClr val="tx2"/>
                </a:solidFill>
              </a:rPr>
            </a:br>
            <a:r>
              <a:rPr lang="en-US" sz="2400" dirty="0" smtClean="0">
                <a:solidFill>
                  <a:schemeClr val="tx2"/>
                </a:solidFill>
              </a:rPr>
              <a:t>Ella took a block from Sophie’s castle by rating four explanations: </a:t>
            </a:r>
          </a:p>
          <a:p>
            <a:pPr marL="342900" indent="-342900">
              <a:spcBef>
                <a:spcPct val="50000"/>
              </a:spcBef>
              <a:buFont typeface="Arial" panose="020B0604020202020204" pitchFamily="34" charset="0"/>
              <a:buChar char="•"/>
            </a:pPr>
            <a:r>
              <a:rPr lang="en-US" sz="2400" b="1" i="1" dirty="0">
                <a:solidFill>
                  <a:schemeClr val="tx2"/>
                </a:solidFill>
              </a:rPr>
              <a:t>Instrumental Goal: </a:t>
            </a:r>
            <a:r>
              <a:rPr lang="en-US" sz="2400" dirty="0"/>
              <a:t> </a:t>
            </a:r>
            <a:r>
              <a:rPr lang="en-US" sz="2400" dirty="0" smtClean="0">
                <a:solidFill>
                  <a:schemeClr val="tx2"/>
                </a:solidFill>
              </a:rPr>
              <a:t>Why </a:t>
            </a:r>
            <a:r>
              <a:rPr lang="en-US" sz="2400" dirty="0">
                <a:solidFill>
                  <a:schemeClr val="tx2"/>
                </a:solidFill>
              </a:rPr>
              <a:t>did Ella take the blocks from Sophie’s castle?  Was it because Ella wanted the blocks for herself so </a:t>
            </a:r>
            <a:r>
              <a:rPr lang="en-US" sz="2400" dirty="0" smtClean="0">
                <a:solidFill>
                  <a:schemeClr val="tx2"/>
                </a:solidFill>
              </a:rPr>
              <a:t>she </a:t>
            </a:r>
            <a:r>
              <a:rPr lang="en-US" sz="2400" dirty="0">
                <a:solidFill>
                  <a:schemeClr val="tx2"/>
                </a:solidFill>
              </a:rPr>
              <a:t>could make her castle big? Show me how likely that is.</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b="1" i="1" dirty="0" smtClean="0">
                <a:solidFill>
                  <a:schemeClr val="tx2"/>
                </a:solidFill>
              </a:rPr>
              <a:t>Direct Affective Goal: </a:t>
            </a:r>
            <a:r>
              <a:rPr lang="en-US" sz="2400" dirty="0">
                <a:solidFill>
                  <a:schemeClr val="tx2"/>
                </a:solidFill>
              </a:rPr>
              <a:t>Why did Ella take the blocks from Sophie’s castle? Was it because Ella wanted to make Sophie feel bad? Show me how likely that is.</a:t>
            </a:r>
          </a:p>
          <a:p>
            <a:endParaRPr lang="en-US" sz="2400" dirty="0">
              <a:solidFill>
                <a:schemeClr val="tx2"/>
              </a:solidFill>
            </a:endParaRPr>
          </a:p>
          <a:p>
            <a:pPr marL="342900" indent="-342900">
              <a:buFont typeface="Arial" panose="020B0604020202020204" pitchFamily="34" charset="0"/>
              <a:buChar char="•"/>
            </a:pPr>
            <a:r>
              <a:rPr lang="en-US" sz="2400" b="1" i="1" dirty="0" smtClean="0">
                <a:solidFill>
                  <a:schemeClr val="tx2"/>
                </a:solidFill>
              </a:rPr>
              <a:t>Direct Cognitive </a:t>
            </a:r>
            <a:r>
              <a:rPr lang="en-US" sz="2400" b="1" i="1" dirty="0">
                <a:solidFill>
                  <a:schemeClr val="tx2"/>
                </a:solidFill>
              </a:rPr>
              <a:t>Goal</a:t>
            </a:r>
            <a:r>
              <a:rPr lang="en-US" sz="2400" dirty="0">
                <a:solidFill>
                  <a:schemeClr val="tx2"/>
                </a:solidFill>
              </a:rPr>
              <a:t>: Why did Ella take the blocks from Sophie’s castle? Was it because Ella wanted Sophie to think Sophie’s castle isn’t any good? Show me how likely that is.</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b="1" i="1" dirty="0" smtClean="0">
                <a:solidFill>
                  <a:schemeClr val="tx2"/>
                </a:solidFill>
              </a:rPr>
              <a:t>Indirect Cognitive Goal</a:t>
            </a:r>
            <a:r>
              <a:rPr lang="en-US" sz="2400" dirty="0" smtClean="0">
                <a:solidFill>
                  <a:schemeClr val="tx2"/>
                </a:solidFill>
              </a:rPr>
              <a:t>: Why </a:t>
            </a:r>
            <a:r>
              <a:rPr lang="en-US" sz="2400" dirty="0">
                <a:solidFill>
                  <a:schemeClr val="tx2"/>
                </a:solidFill>
              </a:rPr>
              <a:t>did Ella take the blocks from Sophie’s castle? Was it because Ella wanted to make the teacher think that Sophie isn’t very good at building things? Show me how likely that is.</a:t>
            </a:r>
          </a:p>
          <a:p>
            <a:endParaRPr lang="en-US" sz="2400" dirty="0"/>
          </a:p>
          <a:p>
            <a:endParaRPr lang="en-US" sz="2400" dirty="0">
              <a:solidFill>
                <a:schemeClr val="tx2"/>
              </a:solidFill>
            </a:endParaRPr>
          </a:p>
          <a:p>
            <a:r>
              <a:rPr lang="en-US" sz="2800" dirty="0"/>
              <a:t> </a:t>
            </a:r>
            <a:endParaRPr lang="en-US" sz="2400" b="1" i="1" dirty="0" smtClean="0">
              <a:solidFill>
                <a:srgbClr val="000000"/>
              </a:solidFill>
            </a:endParaRPr>
          </a:p>
          <a:p>
            <a:pPr>
              <a:spcBef>
                <a:spcPct val="50000"/>
              </a:spcBef>
            </a:pPr>
            <a:r>
              <a:rPr lang="en-US" sz="2400" dirty="0" smtClean="0">
                <a:solidFill>
                  <a:schemeClr val="tx2"/>
                </a:solidFill>
              </a:rPr>
              <a:t>Participants ratings were analyzed with Age </a:t>
            </a:r>
            <a:r>
              <a:rPr lang="en-US" sz="2400" dirty="0">
                <a:solidFill>
                  <a:schemeClr val="tx2"/>
                </a:solidFill>
              </a:rPr>
              <a:t>x Story Valence x Explanation Type (5 x 2 x 4</a:t>
            </a:r>
            <a:r>
              <a:rPr lang="en-US" sz="2400" dirty="0" smtClean="0">
                <a:solidFill>
                  <a:schemeClr val="tx2"/>
                </a:solidFill>
              </a:rPr>
              <a:t>) ANOVA, which yielded a significant three-way interaction, </a:t>
            </a:r>
            <a:r>
              <a:rPr lang="en-US" sz="2400" i="1" dirty="0" smtClean="0">
                <a:solidFill>
                  <a:schemeClr val="tx2"/>
                </a:solidFill>
              </a:rPr>
              <a:t>F</a:t>
            </a:r>
            <a:r>
              <a:rPr lang="en-US" sz="2400" dirty="0" smtClean="0">
                <a:solidFill>
                  <a:schemeClr val="tx2"/>
                </a:solidFill>
              </a:rPr>
              <a:t>(9</a:t>
            </a:r>
            <a:r>
              <a:rPr lang="en-US" sz="2400" dirty="0">
                <a:solidFill>
                  <a:schemeClr val="tx2"/>
                </a:solidFill>
              </a:rPr>
              <a:t>, 204) = 2.29,  </a:t>
            </a:r>
            <a:r>
              <a:rPr lang="en-US" sz="2400" i="1" dirty="0">
                <a:solidFill>
                  <a:schemeClr val="tx2"/>
                </a:solidFill>
              </a:rPr>
              <a:t>p </a:t>
            </a:r>
            <a:r>
              <a:rPr lang="en-US" sz="2400" dirty="0">
                <a:solidFill>
                  <a:schemeClr val="tx2"/>
                </a:solidFill>
              </a:rPr>
              <a:t>&lt; .05, partial η</a:t>
            </a:r>
            <a:r>
              <a:rPr lang="en-US" sz="2400" baseline="30000" dirty="0">
                <a:solidFill>
                  <a:schemeClr val="tx2"/>
                </a:solidFill>
              </a:rPr>
              <a:t>2</a:t>
            </a:r>
            <a:r>
              <a:rPr lang="en-US" sz="2400" dirty="0">
                <a:solidFill>
                  <a:schemeClr val="tx2"/>
                </a:solidFill>
              </a:rPr>
              <a:t> = 0.09, </a:t>
            </a:r>
            <a:r>
              <a:rPr lang="en-US" sz="2400" i="1" dirty="0">
                <a:solidFill>
                  <a:schemeClr val="tx2"/>
                </a:solidFill>
              </a:rPr>
              <a:t>MSE</a:t>
            </a:r>
            <a:r>
              <a:rPr lang="en-US" sz="2400" dirty="0">
                <a:solidFill>
                  <a:schemeClr val="tx2"/>
                </a:solidFill>
              </a:rPr>
              <a:t> = 0.55.  </a:t>
            </a:r>
          </a:p>
          <a:p>
            <a:pPr>
              <a:spcBef>
                <a:spcPct val="50000"/>
              </a:spcBef>
            </a:pPr>
            <a:r>
              <a:rPr lang="en-US" sz="2400" dirty="0" smtClean="0">
                <a:solidFill>
                  <a:schemeClr val="tx2"/>
                </a:solidFill>
              </a:rPr>
              <a:t>For each story type, one-way ANOVAS for each age group compared ratings for the 4 explanations:</a:t>
            </a:r>
          </a:p>
          <a:p>
            <a:endParaRPr lang="en-US" sz="2400" dirty="0" smtClean="0">
              <a:solidFill>
                <a:schemeClr val="tx2"/>
              </a:solidFill>
            </a:endParaRPr>
          </a:p>
          <a:p>
            <a:r>
              <a:rPr lang="en-US" sz="2400" b="1" dirty="0" smtClean="0">
                <a:solidFill>
                  <a:schemeClr val="tx2"/>
                </a:solidFill>
              </a:rPr>
              <a:t>Positive Stories: </a:t>
            </a:r>
          </a:p>
          <a:p>
            <a:endParaRPr lang="en-US" sz="2400" b="1" dirty="0">
              <a:solidFill>
                <a:schemeClr val="tx2"/>
              </a:solidFill>
            </a:endParaRPr>
          </a:p>
          <a:p>
            <a:pPr marL="342900" indent="-342900">
              <a:buFont typeface="Arial" panose="020B0604020202020204" pitchFamily="34" charset="0"/>
              <a:buChar char="•"/>
            </a:pPr>
            <a:r>
              <a:rPr lang="en-US" sz="2400" dirty="0" smtClean="0">
                <a:solidFill>
                  <a:schemeClr val="tx2"/>
                </a:solidFill>
              </a:rPr>
              <a:t>First-grade </a:t>
            </a:r>
            <a:r>
              <a:rPr lang="en-US" sz="2400" dirty="0">
                <a:solidFill>
                  <a:schemeClr val="tx2"/>
                </a:solidFill>
              </a:rPr>
              <a:t>children rated </a:t>
            </a:r>
            <a:r>
              <a:rPr lang="en-US" sz="2400" dirty="0" smtClean="0">
                <a:solidFill>
                  <a:schemeClr val="tx2"/>
                </a:solidFill>
              </a:rPr>
              <a:t>direct affective </a:t>
            </a:r>
            <a:r>
              <a:rPr lang="en-US" sz="2400" dirty="0">
                <a:solidFill>
                  <a:schemeClr val="tx2"/>
                </a:solidFill>
              </a:rPr>
              <a:t>explanations significantly higher than instrumental explanations</a:t>
            </a:r>
            <a:r>
              <a:rPr lang="en-US" sz="2400" dirty="0" smtClean="0">
                <a:solidFill>
                  <a:schemeClr val="tx2"/>
                </a:solidFill>
              </a:rPr>
              <a:t>.</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smtClean="0">
                <a:solidFill>
                  <a:schemeClr val="tx2"/>
                </a:solidFill>
              </a:rPr>
              <a:t>Third- grade children, fifth-grade children, and </a:t>
            </a:r>
            <a:r>
              <a:rPr lang="en-US" sz="2400" dirty="0">
                <a:solidFill>
                  <a:schemeClr val="tx2"/>
                </a:solidFill>
              </a:rPr>
              <a:t>adults rated </a:t>
            </a:r>
            <a:r>
              <a:rPr lang="en-US" sz="2400" dirty="0" smtClean="0">
                <a:solidFill>
                  <a:schemeClr val="tx2"/>
                </a:solidFill>
              </a:rPr>
              <a:t>direct affective explanations </a:t>
            </a:r>
            <a:r>
              <a:rPr lang="en-US" sz="2400" dirty="0">
                <a:solidFill>
                  <a:schemeClr val="tx2"/>
                </a:solidFill>
              </a:rPr>
              <a:t>higher than all other explanations.  </a:t>
            </a:r>
            <a:endParaRPr lang="en-US" sz="2400" dirty="0" smtClean="0">
              <a:solidFill>
                <a:schemeClr val="tx2"/>
              </a:solidFill>
            </a:endParaRPr>
          </a:p>
          <a:p>
            <a:pPr marL="342900" indent="-342900">
              <a:buFont typeface="Arial" panose="020B0604020202020204" pitchFamily="34" charset="0"/>
              <a:buChar char="•"/>
            </a:pPr>
            <a:endParaRPr lang="en-US" sz="2400" dirty="0" smtClean="0">
              <a:solidFill>
                <a:schemeClr val="tx2"/>
              </a:solidFill>
            </a:endParaRPr>
          </a:p>
          <a:p>
            <a:pPr marL="342900" indent="-342900">
              <a:buFont typeface="Arial" panose="020B0604020202020204" pitchFamily="34" charset="0"/>
              <a:buChar char="•"/>
            </a:pPr>
            <a:r>
              <a:rPr lang="en-US" sz="2400" dirty="0" smtClean="0">
                <a:solidFill>
                  <a:schemeClr val="tx2"/>
                </a:solidFill>
              </a:rPr>
              <a:t>Third-grade children, fifth-grade </a:t>
            </a:r>
            <a:r>
              <a:rPr lang="en-US" sz="2400" dirty="0">
                <a:solidFill>
                  <a:schemeClr val="tx2"/>
                </a:solidFill>
              </a:rPr>
              <a:t>children </a:t>
            </a:r>
            <a:r>
              <a:rPr lang="en-US" sz="2400" dirty="0" smtClean="0">
                <a:solidFill>
                  <a:schemeClr val="tx2"/>
                </a:solidFill>
              </a:rPr>
              <a:t>and adults rated both direct and indirect cognitive explanations </a:t>
            </a:r>
            <a:r>
              <a:rPr lang="en-US" sz="2400" dirty="0">
                <a:solidFill>
                  <a:schemeClr val="tx2"/>
                </a:solidFill>
              </a:rPr>
              <a:t>higher than instrumental explanations.  </a:t>
            </a: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smtClean="0">
                <a:solidFill>
                  <a:schemeClr val="tx2"/>
                </a:solidFill>
              </a:rPr>
              <a:t>Adults rated indirect cognitive explanations higher than direct cognitive explanations.  </a:t>
            </a:r>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endParaRPr lang="en-US" sz="2400" dirty="0" smtClean="0"/>
          </a:p>
          <a:p>
            <a:endParaRPr lang="en-US" sz="2400" dirty="0"/>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r>
              <a:rPr lang="en-US" sz="2400" dirty="0" smtClean="0">
                <a:solidFill>
                  <a:schemeClr val="tx2"/>
                </a:solidFill>
              </a:rPr>
              <a:t> </a:t>
            </a:r>
            <a:endParaRPr lang="en-US" sz="2400" b="1" i="1" dirty="0" smtClean="0">
              <a:solidFill>
                <a:schemeClr val="tx2"/>
              </a:solidFill>
            </a:endParaRPr>
          </a:p>
          <a:p>
            <a:pPr>
              <a:spcBef>
                <a:spcPct val="50000"/>
              </a:spcBef>
            </a:pPr>
            <a:endParaRPr lang="en-US" sz="2400" b="1" i="1" dirty="0" smtClean="0">
              <a:solidFill>
                <a:schemeClr val="tx2"/>
              </a:solidFill>
            </a:endParaRPr>
          </a:p>
          <a:p>
            <a:pPr>
              <a:spcBef>
                <a:spcPct val="50000"/>
              </a:spcBef>
            </a:pPr>
            <a:endParaRPr lang="en-US" sz="2400" b="1" i="1" dirty="0" smtClean="0">
              <a:solidFill>
                <a:schemeClr val="tx2"/>
              </a:solidFill>
            </a:endParaRPr>
          </a:p>
          <a:p>
            <a:pPr>
              <a:spcBef>
                <a:spcPct val="50000"/>
              </a:spcBef>
            </a:pPr>
            <a:endParaRPr lang="en-US" sz="2400" b="1" i="1" dirty="0" smtClean="0">
              <a:solidFill>
                <a:schemeClr val="tx2"/>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smtClean="0">
              <a:solidFill>
                <a:srgbClr val="000000"/>
              </a:solidFill>
            </a:endParaRPr>
          </a:p>
          <a:p>
            <a:pPr>
              <a:spcBef>
                <a:spcPct val="50000"/>
              </a:spcBef>
            </a:pPr>
            <a:endParaRPr lang="en-US" sz="2400" b="1" i="1" dirty="0">
              <a:solidFill>
                <a:srgbClr val="000000"/>
              </a:solidFill>
            </a:endParaRPr>
          </a:p>
          <a:p>
            <a:pPr>
              <a:buFont typeface="Wingdings" pitchFamily="2" charset="2"/>
              <a:buChar char="§"/>
            </a:pPr>
            <a:endParaRPr lang="en-US" sz="2400" dirty="0">
              <a:solidFill>
                <a:srgbClr val="000000"/>
              </a:solidFill>
            </a:endParaRPr>
          </a:p>
          <a:p>
            <a:endParaRPr lang="en-US" sz="2400" dirty="0">
              <a:solidFill>
                <a:srgbClr val="000000"/>
              </a:solidFill>
            </a:endParaRPr>
          </a:p>
          <a:p>
            <a:pPr>
              <a:buFont typeface="Wingdings" pitchFamily="2" charset="2"/>
              <a:buChar char="§"/>
            </a:pPr>
            <a:endParaRPr lang="en-US" sz="2400" dirty="0">
              <a:solidFill>
                <a:srgbClr val="000000"/>
              </a:solidFill>
            </a:endParaRPr>
          </a:p>
          <a:p>
            <a:pPr>
              <a:buFont typeface="Wingdings" pitchFamily="2" charset="2"/>
              <a:buChar char="§"/>
            </a:pPr>
            <a:endParaRPr lang="en-US" sz="2800" dirty="0">
              <a:solidFill>
                <a:srgbClr val="000000"/>
              </a:solidFill>
            </a:endParaRPr>
          </a:p>
          <a:p>
            <a:pPr lvl="1">
              <a:buFont typeface="Wingdings" pitchFamily="2" charset="2"/>
              <a:buChar char="§"/>
            </a:pPr>
            <a:endParaRPr lang="en-US" sz="2800" b="1" i="1" dirty="0">
              <a:solidFill>
                <a:srgbClr val="000000"/>
              </a:solidFill>
            </a:endParaRPr>
          </a:p>
        </p:txBody>
      </p:sp>
      <p:sp>
        <p:nvSpPr>
          <p:cNvPr id="1033" name="Rectangle 32"/>
          <p:cNvSpPr>
            <a:spLocks noChangeArrowheads="1"/>
          </p:cNvSpPr>
          <p:nvPr/>
        </p:nvSpPr>
        <p:spPr bwMode="auto">
          <a:xfrm>
            <a:off x="32735838" y="3974684"/>
            <a:ext cx="10393362" cy="26072606"/>
          </a:xfrm>
          <a:prstGeom prst="rect">
            <a:avLst/>
          </a:prstGeom>
          <a:solidFill>
            <a:schemeClr val="bg1"/>
          </a:solidFill>
          <a:ln w="19050">
            <a:solidFill>
              <a:srgbClr val="000066"/>
            </a:solidFill>
            <a:miter lim="800000"/>
            <a:headEnd/>
            <a:tailEnd/>
          </a:ln>
        </p:spPr>
        <p:txBody>
          <a:bodyPr lIns="360000" tIns="360000" rIns="360000" bIns="360000"/>
          <a:lstStyle/>
          <a:p>
            <a:r>
              <a:rPr lang="en-US" sz="2400" b="1" dirty="0">
                <a:solidFill>
                  <a:schemeClr val="tx2"/>
                </a:solidFill>
              </a:rPr>
              <a:t>N</a:t>
            </a:r>
            <a:r>
              <a:rPr lang="en-US" sz="2400" b="1" dirty="0" smtClean="0">
                <a:solidFill>
                  <a:schemeClr val="tx2"/>
                </a:solidFill>
              </a:rPr>
              <a:t>egative Stories:</a:t>
            </a:r>
          </a:p>
          <a:p>
            <a:endParaRPr lang="en-US" sz="2400" dirty="0"/>
          </a:p>
          <a:p>
            <a:pPr marL="342900" indent="-342900">
              <a:buFont typeface="Arial" panose="020B0604020202020204" pitchFamily="34" charset="0"/>
              <a:buChar char="•"/>
            </a:pPr>
            <a:r>
              <a:rPr lang="en-US" sz="2400" dirty="0" smtClean="0">
                <a:solidFill>
                  <a:schemeClr val="tx2"/>
                </a:solidFill>
              </a:rPr>
              <a:t>First-grade </a:t>
            </a:r>
            <a:r>
              <a:rPr lang="en-US" sz="2400" dirty="0">
                <a:solidFill>
                  <a:schemeClr val="tx2"/>
                </a:solidFill>
              </a:rPr>
              <a:t>children did not differentiate among the 4 explanations.  </a:t>
            </a:r>
            <a:endParaRPr lang="en-US" sz="2400" dirty="0" smtClean="0">
              <a:solidFill>
                <a:schemeClr val="tx2"/>
              </a:solidFill>
            </a:endParaRPr>
          </a:p>
          <a:p>
            <a:pPr marL="342900" indent="-342900">
              <a:buFont typeface="Arial" panose="020B0604020202020204" pitchFamily="34" charset="0"/>
              <a:buChar char="•"/>
            </a:pPr>
            <a:endParaRPr lang="en-US" sz="2400" dirty="0">
              <a:solidFill>
                <a:schemeClr val="tx2"/>
              </a:solidFill>
            </a:endParaRPr>
          </a:p>
          <a:p>
            <a:pPr marL="342900" indent="-342900">
              <a:buFont typeface="Arial" panose="020B0604020202020204" pitchFamily="34" charset="0"/>
              <a:buChar char="•"/>
            </a:pPr>
            <a:r>
              <a:rPr lang="en-US" sz="2400" dirty="0" smtClean="0">
                <a:solidFill>
                  <a:schemeClr val="tx2"/>
                </a:solidFill>
              </a:rPr>
              <a:t>Third </a:t>
            </a:r>
            <a:r>
              <a:rPr lang="en-US" sz="2400" dirty="0">
                <a:solidFill>
                  <a:schemeClr val="tx2"/>
                </a:solidFill>
              </a:rPr>
              <a:t>and fifth-grade children and adults rated instrumental explanations significantly higher than all other explanations.  </a:t>
            </a: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r>
              <a:rPr lang="en-US" sz="2400" dirty="0" smtClean="0">
                <a:solidFill>
                  <a:schemeClr val="tx2"/>
                </a:solidFill>
              </a:rPr>
              <a:t>We expected that first-grade children would rate instrumental goals higher than psychological goals, and that younger children also would rate direct goals higher than indirect goals.  We also expected that older children and adults would rate psychological goals higher than instrumental goals. However, the results were only partly consistent with our expectations.</a:t>
            </a:r>
          </a:p>
          <a:p>
            <a:pPr>
              <a:spcBef>
                <a:spcPct val="50000"/>
              </a:spcBef>
            </a:pPr>
            <a:r>
              <a:rPr lang="en-US" sz="2400" dirty="0" smtClean="0">
                <a:solidFill>
                  <a:schemeClr val="tx2"/>
                </a:solidFill>
              </a:rPr>
              <a:t>For Positive stories, contrary </a:t>
            </a:r>
            <a:r>
              <a:rPr lang="en-US" sz="2400" dirty="0">
                <a:solidFill>
                  <a:schemeClr val="tx2"/>
                </a:solidFill>
              </a:rPr>
              <a:t>to </a:t>
            </a:r>
            <a:r>
              <a:rPr lang="en-US" sz="2400" dirty="0" smtClean="0">
                <a:solidFill>
                  <a:schemeClr val="tx2"/>
                </a:solidFill>
              </a:rPr>
              <a:t>expectations, first-grade </a:t>
            </a:r>
            <a:r>
              <a:rPr lang="en-US" sz="2400" dirty="0">
                <a:solidFill>
                  <a:schemeClr val="tx2"/>
                </a:solidFill>
              </a:rPr>
              <a:t>children did not rate instrumental explanations higher than other </a:t>
            </a:r>
            <a:r>
              <a:rPr lang="en-US" sz="2400" dirty="0" smtClean="0">
                <a:solidFill>
                  <a:schemeClr val="tx2"/>
                </a:solidFill>
              </a:rPr>
              <a:t>explanations.  However, as expected, third- and fifth-grade children and adults rated direct affective, direct cognitive, and indirect cognitive explanations higher than instrumental explanations. Thus, the older participants appeared to view these actions as motivated by benevolent psychological goals.</a:t>
            </a:r>
          </a:p>
          <a:p>
            <a:pPr>
              <a:spcBef>
                <a:spcPct val="50000"/>
              </a:spcBef>
            </a:pPr>
            <a:r>
              <a:rPr lang="en-US" sz="2400" dirty="0" smtClean="0">
                <a:solidFill>
                  <a:schemeClr val="tx2"/>
                </a:solidFill>
              </a:rPr>
              <a:t>For Negative stories, contrary to expectations, all age groups rated instrumental goals higher than other goals. Thus, participants did not perceive negative interpersonal actions as motivated by a hostile intent to cause psychological harm, but instead viewed negative actions as pragmatic rather than personal. This pattern of attributions should minimize the negative impact of unfriendly acts.</a:t>
            </a:r>
          </a:p>
          <a:p>
            <a:pPr>
              <a:spcBef>
                <a:spcPct val="50000"/>
              </a:spcBef>
            </a:pPr>
            <a:r>
              <a:rPr lang="en-US" sz="2400" dirty="0" smtClean="0">
                <a:solidFill>
                  <a:schemeClr val="tx2"/>
                </a:solidFill>
              </a:rPr>
              <a:t>These results indicate that even early elementary school children recognize </a:t>
            </a:r>
            <a:r>
              <a:rPr lang="en-US" sz="2400" dirty="0">
                <a:solidFill>
                  <a:schemeClr val="tx2"/>
                </a:solidFill>
              </a:rPr>
              <a:t>that interpersonal actions may be motivated by psychological goals.  Thus, children are not limited to explaining actions in terms of their </a:t>
            </a:r>
            <a:r>
              <a:rPr lang="en-US" sz="2400" dirty="0" smtClean="0">
                <a:solidFill>
                  <a:schemeClr val="tx2"/>
                </a:solidFill>
              </a:rPr>
              <a:t>objective, instrumental outcomes.</a:t>
            </a:r>
          </a:p>
          <a:p>
            <a:pPr>
              <a:spcBef>
                <a:spcPct val="50000"/>
              </a:spcBef>
            </a:pPr>
            <a:r>
              <a:rPr lang="en-US" sz="2400" dirty="0" smtClean="0">
                <a:solidFill>
                  <a:schemeClr val="tx2"/>
                </a:solidFill>
              </a:rPr>
              <a:t> For both positive and negative stories, all </a:t>
            </a:r>
            <a:r>
              <a:rPr lang="en-US" sz="2400" dirty="0">
                <a:solidFill>
                  <a:schemeClr val="tx2"/>
                </a:solidFill>
              </a:rPr>
              <a:t>ages </a:t>
            </a:r>
            <a:r>
              <a:rPr lang="en-US" sz="2400" dirty="0" smtClean="0">
                <a:solidFill>
                  <a:schemeClr val="tx2"/>
                </a:solidFill>
              </a:rPr>
              <a:t>viewed a type of direct goal (either direct affective or instrumental) </a:t>
            </a:r>
            <a:r>
              <a:rPr lang="en-US" sz="2400" dirty="0">
                <a:solidFill>
                  <a:schemeClr val="tx2"/>
                </a:solidFill>
              </a:rPr>
              <a:t>as more likely </a:t>
            </a:r>
            <a:r>
              <a:rPr lang="en-US" sz="2400" dirty="0" smtClean="0">
                <a:solidFill>
                  <a:schemeClr val="tx2"/>
                </a:solidFill>
              </a:rPr>
              <a:t>than indirect </a:t>
            </a:r>
            <a:r>
              <a:rPr lang="en-US" sz="2400" dirty="0">
                <a:solidFill>
                  <a:schemeClr val="tx2"/>
                </a:solidFill>
              </a:rPr>
              <a:t>goals aimed at bystanders, but for positive social actions older children and adults viewed bystander goals as more likely than instrumental goals. </a:t>
            </a:r>
            <a:r>
              <a:rPr lang="en-US" sz="2400" dirty="0" smtClean="0">
                <a:solidFill>
                  <a:schemeClr val="tx2"/>
                </a:solidFill>
              </a:rPr>
              <a:t>Children appear to </a:t>
            </a:r>
            <a:r>
              <a:rPr lang="en-US" sz="2400" dirty="0">
                <a:solidFill>
                  <a:schemeClr val="tx2"/>
                </a:solidFill>
              </a:rPr>
              <a:t>recognize a variety of possible motives, including </a:t>
            </a:r>
            <a:r>
              <a:rPr lang="en-US" sz="2400" dirty="0" smtClean="0">
                <a:solidFill>
                  <a:schemeClr val="tx2"/>
                </a:solidFill>
              </a:rPr>
              <a:t>directly influencing </a:t>
            </a:r>
            <a:r>
              <a:rPr lang="en-US" sz="2400" dirty="0">
                <a:solidFill>
                  <a:schemeClr val="tx2"/>
                </a:solidFill>
              </a:rPr>
              <a:t>another person’s mental </a:t>
            </a:r>
            <a:r>
              <a:rPr lang="en-US" sz="2400" dirty="0" smtClean="0">
                <a:solidFill>
                  <a:schemeClr val="tx2"/>
                </a:solidFill>
              </a:rPr>
              <a:t>state or indirectly influencing a bystander. </a:t>
            </a:r>
          </a:p>
          <a:p>
            <a:pPr>
              <a:spcBef>
                <a:spcPct val="50000"/>
              </a:spcBef>
            </a:pPr>
            <a:r>
              <a:rPr lang="en-US" sz="2400" dirty="0" smtClean="0">
                <a:solidFill>
                  <a:schemeClr val="tx2"/>
                </a:solidFill>
              </a:rPr>
              <a:t>Moreover</a:t>
            </a:r>
            <a:r>
              <a:rPr lang="en-US" sz="2400" dirty="0">
                <a:solidFill>
                  <a:schemeClr val="tx2"/>
                </a:solidFill>
              </a:rPr>
              <a:t>, both children and adults flexibly shift their explanations depending on the nature of the interpersonal event to be explained</a:t>
            </a:r>
            <a:r>
              <a:rPr lang="en-US" sz="2400" dirty="0" smtClean="0">
                <a:solidFill>
                  <a:schemeClr val="tx2"/>
                </a:solidFill>
              </a:rPr>
              <a:t>. Thus, a coherent view of social behavior appears to emerge during the elementary school years.</a:t>
            </a:r>
          </a:p>
          <a:p>
            <a:pPr>
              <a:spcBef>
                <a:spcPct val="50000"/>
              </a:spcBef>
            </a:pPr>
            <a:endParaRPr lang="en-US" sz="2400" dirty="0">
              <a:solidFill>
                <a:schemeClr val="tx2"/>
              </a:solidFill>
            </a:endParaRPr>
          </a:p>
          <a:p>
            <a:pPr>
              <a:spcBef>
                <a:spcPct val="50000"/>
              </a:spcBef>
            </a:pPr>
            <a:endParaRPr lang="en-US" sz="2400" dirty="0" smtClean="0">
              <a:solidFill>
                <a:schemeClr val="tx2"/>
              </a:solidFill>
            </a:endParaRPr>
          </a:p>
          <a:p>
            <a:r>
              <a:rPr lang="en-US" sz="1800" dirty="0" smtClean="0">
                <a:solidFill>
                  <a:schemeClr val="tx2"/>
                </a:solidFill>
              </a:rPr>
              <a:t>Lovett</a:t>
            </a:r>
            <a:r>
              <a:rPr lang="en-US" sz="1800" dirty="0">
                <a:solidFill>
                  <a:schemeClr val="tx2"/>
                </a:solidFill>
              </a:rPr>
              <a:t>, S. B., &amp; Pillow, B. H. (2010).  Age-related changes in children’s and adults’ explanations of interpersonal actions. </a:t>
            </a:r>
            <a:r>
              <a:rPr lang="en-US" sz="1800" i="1" dirty="0">
                <a:solidFill>
                  <a:schemeClr val="tx2"/>
                </a:solidFill>
              </a:rPr>
              <a:t>Journal of Genetic Psychology, 171,</a:t>
            </a:r>
            <a:r>
              <a:rPr lang="en-US" sz="1800" dirty="0">
                <a:solidFill>
                  <a:schemeClr val="tx2"/>
                </a:solidFill>
              </a:rPr>
              <a:t> 139-167.  </a:t>
            </a:r>
          </a:p>
          <a:p>
            <a:endParaRPr lang="en-US" sz="1800" dirty="0">
              <a:solidFill>
                <a:schemeClr val="tx2"/>
              </a:solidFill>
            </a:endParaRPr>
          </a:p>
          <a:p>
            <a:r>
              <a:rPr lang="en-US" sz="1800" dirty="0">
                <a:solidFill>
                  <a:schemeClr val="tx2"/>
                </a:solidFill>
              </a:rPr>
              <a:t>Pillow, B. H., Lovett, S. B., &amp; Hill, V. (2008).  Children’s, adolescents’, and adults’  explanations of interpersonal actions.  </a:t>
            </a:r>
            <a:r>
              <a:rPr lang="en-US" sz="1800" i="1" dirty="0">
                <a:solidFill>
                  <a:schemeClr val="tx2"/>
                </a:solidFill>
              </a:rPr>
              <a:t>Infant and Child Development, 17</a:t>
            </a:r>
            <a:r>
              <a:rPr lang="en-US" sz="1800" dirty="0">
                <a:solidFill>
                  <a:schemeClr val="tx2"/>
                </a:solidFill>
              </a:rPr>
              <a:t>, 471-489</a:t>
            </a:r>
            <a:endParaRPr lang="en-US" sz="18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dirty="0" smtClean="0">
              <a:solidFill>
                <a:schemeClr val="tx2"/>
              </a:solidFill>
            </a:endParaRPr>
          </a:p>
          <a:p>
            <a:pPr>
              <a:spcBef>
                <a:spcPct val="50000"/>
              </a:spcBef>
            </a:pPr>
            <a:endParaRPr lang="en-US" sz="2400" b="1" i="1" dirty="0">
              <a:solidFill>
                <a:schemeClr val="tx2"/>
              </a:solidFill>
            </a:endParaRPr>
          </a:p>
        </p:txBody>
      </p:sp>
      <p:sp>
        <p:nvSpPr>
          <p:cNvPr id="1040" name="Rectangle 35"/>
          <p:cNvSpPr>
            <a:spLocks noChangeArrowheads="1"/>
          </p:cNvSpPr>
          <p:nvPr/>
        </p:nvSpPr>
        <p:spPr bwMode="auto">
          <a:xfrm>
            <a:off x="32729487" y="30021509"/>
            <a:ext cx="10406063" cy="1844001"/>
          </a:xfrm>
          <a:prstGeom prst="rect">
            <a:avLst/>
          </a:prstGeom>
          <a:solidFill>
            <a:srgbClr val="000066"/>
          </a:solidFill>
          <a:ln w="12700">
            <a:solidFill>
              <a:srgbClr val="000000"/>
            </a:solidFill>
            <a:miter lim="800000"/>
            <a:headEnd/>
            <a:tailEnd/>
          </a:ln>
        </p:spPr>
        <p:txBody>
          <a:bodyPr lIns="360000" tIns="360000" rIns="360000" bIns="360000"/>
          <a:lstStyle/>
          <a:p>
            <a:pPr>
              <a:spcBef>
                <a:spcPct val="50000"/>
              </a:spcBef>
            </a:pPr>
            <a:r>
              <a:rPr lang="en-GB" sz="2800" b="1" dirty="0" smtClean="0">
                <a:solidFill>
                  <a:schemeClr val="accent1"/>
                </a:solidFill>
              </a:rPr>
              <a:t>Correspondence: pillow@niu.edu</a:t>
            </a:r>
          </a:p>
          <a:p>
            <a:pPr>
              <a:spcBef>
                <a:spcPct val="50000"/>
              </a:spcBef>
            </a:pPr>
            <a:r>
              <a:rPr lang="en-GB" sz="2800" b="1" dirty="0" smtClean="0">
                <a:solidFill>
                  <a:schemeClr val="bg1"/>
                </a:solidFill>
              </a:rPr>
              <a:t>Poster available at: bradfordpillow.weebly.com</a:t>
            </a:r>
          </a:p>
          <a:p>
            <a:pPr>
              <a:spcBef>
                <a:spcPct val="50000"/>
              </a:spcBef>
            </a:pPr>
            <a:endParaRPr lang="en-GB" sz="2800" b="1" dirty="0">
              <a:solidFill>
                <a:srgbClr val="0000CC"/>
              </a:solidFill>
            </a:endParaRPr>
          </a:p>
          <a:p>
            <a:pPr>
              <a:spcBef>
                <a:spcPct val="50000"/>
              </a:spcBef>
            </a:pPr>
            <a:endParaRPr lang="en-GB" sz="2800" b="1" dirty="0">
              <a:solidFill>
                <a:srgbClr val="0000CC"/>
              </a:solidFill>
            </a:endParaRPr>
          </a:p>
          <a:p>
            <a:pPr>
              <a:spcBef>
                <a:spcPct val="50000"/>
              </a:spcBef>
            </a:pPr>
            <a:endParaRPr lang="en-GB" sz="2800" b="1" dirty="0">
              <a:solidFill>
                <a:srgbClr val="0000CC"/>
              </a:solidFill>
            </a:endParaRPr>
          </a:p>
          <a:p>
            <a:endParaRPr lang="en-US" sz="2800" dirty="0"/>
          </a:p>
        </p:txBody>
      </p:sp>
      <p:sp>
        <p:nvSpPr>
          <p:cNvPr id="1041" name="TextBox 2"/>
          <p:cNvSpPr txBox="1">
            <a:spLocks noChangeArrowheads="1"/>
          </p:cNvSpPr>
          <p:nvPr/>
        </p:nvSpPr>
        <p:spPr bwMode="auto">
          <a:xfrm>
            <a:off x="727224" y="3974684"/>
            <a:ext cx="10134600" cy="820674"/>
          </a:xfrm>
          <a:prstGeom prst="rect">
            <a:avLst/>
          </a:prstGeom>
          <a:solidFill>
            <a:srgbClr val="000066"/>
          </a:solidFill>
          <a:ln w="9525">
            <a:noFill/>
            <a:miter lim="800000"/>
            <a:headEnd/>
            <a:tailEnd/>
          </a:ln>
        </p:spPr>
        <p:txBody>
          <a:bodyPr>
            <a:spAutoFit/>
          </a:bodyPr>
          <a:lstStyle/>
          <a:p>
            <a:pPr algn="ctr">
              <a:lnSpc>
                <a:spcPct val="150000"/>
              </a:lnSpc>
            </a:pPr>
            <a:r>
              <a:rPr lang="en-US" sz="3600" b="1" dirty="0" smtClean="0">
                <a:solidFill>
                  <a:schemeClr val="bg1"/>
                </a:solidFill>
              </a:rPr>
              <a:t>Background</a:t>
            </a:r>
            <a:endParaRPr lang="en-US" sz="3600" dirty="0">
              <a:solidFill>
                <a:schemeClr val="bg1"/>
              </a:solidFill>
            </a:endParaRPr>
          </a:p>
        </p:txBody>
      </p:sp>
      <p:sp>
        <p:nvSpPr>
          <p:cNvPr id="1042" name="TextBox 28"/>
          <p:cNvSpPr txBox="1">
            <a:spLocks noChangeArrowheads="1"/>
          </p:cNvSpPr>
          <p:nvPr/>
        </p:nvSpPr>
        <p:spPr bwMode="auto">
          <a:xfrm>
            <a:off x="21885790" y="11353800"/>
            <a:ext cx="10225088" cy="923330"/>
          </a:xfrm>
          <a:prstGeom prst="rect">
            <a:avLst/>
          </a:prstGeom>
          <a:solidFill>
            <a:srgbClr val="000066"/>
          </a:solidFill>
          <a:ln w="9525">
            <a:noFill/>
            <a:miter lim="800000"/>
            <a:headEnd/>
            <a:tailEnd/>
          </a:ln>
        </p:spPr>
        <p:txBody>
          <a:bodyPr wrap="square">
            <a:spAutoFit/>
          </a:bodyPr>
          <a:lstStyle/>
          <a:p>
            <a:pPr algn="ctr">
              <a:lnSpc>
                <a:spcPct val="150000"/>
              </a:lnSpc>
            </a:pPr>
            <a:r>
              <a:rPr lang="en-US" sz="3600" b="1" dirty="0" smtClean="0">
                <a:solidFill>
                  <a:schemeClr val="bg1"/>
                </a:solidFill>
              </a:rPr>
              <a:t>Results</a:t>
            </a:r>
            <a:endParaRPr lang="en-US" sz="3600" b="1" dirty="0">
              <a:solidFill>
                <a:schemeClr val="bg1"/>
              </a:solidFill>
            </a:endParaRPr>
          </a:p>
        </p:txBody>
      </p:sp>
      <p:sp>
        <p:nvSpPr>
          <p:cNvPr id="1044" name="TextBox 31"/>
          <p:cNvSpPr txBox="1">
            <a:spLocks noChangeArrowheads="1"/>
          </p:cNvSpPr>
          <p:nvPr/>
        </p:nvSpPr>
        <p:spPr bwMode="auto">
          <a:xfrm>
            <a:off x="32735838" y="12596549"/>
            <a:ext cx="10418762" cy="820674"/>
          </a:xfrm>
          <a:prstGeom prst="rect">
            <a:avLst/>
          </a:prstGeom>
          <a:solidFill>
            <a:srgbClr val="000066"/>
          </a:solidFill>
          <a:ln w="9525">
            <a:noFill/>
            <a:miter lim="800000"/>
            <a:headEnd/>
            <a:tailEnd/>
          </a:ln>
        </p:spPr>
        <p:txBody>
          <a:bodyPr>
            <a:spAutoFit/>
          </a:bodyPr>
          <a:lstStyle/>
          <a:p>
            <a:pPr algn="ctr">
              <a:lnSpc>
                <a:spcPct val="150000"/>
              </a:lnSpc>
            </a:pPr>
            <a:r>
              <a:rPr lang="en-US" sz="3600" b="1" dirty="0">
                <a:solidFill>
                  <a:schemeClr val="bg1"/>
                </a:solidFill>
              </a:rPr>
              <a:t>Conclusion</a:t>
            </a:r>
          </a:p>
        </p:txBody>
      </p:sp>
      <p:sp>
        <p:nvSpPr>
          <p:cNvPr id="29" name="TextBox 28"/>
          <p:cNvSpPr txBox="1">
            <a:spLocks noChangeArrowheads="1"/>
          </p:cNvSpPr>
          <p:nvPr/>
        </p:nvSpPr>
        <p:spPr bwMode="auto">
          <a:xfrm>
            <a:off x="11187628" y="10134600"/>
            <a:ext cx="10134600" cy="923330"/>
          </a:xfrm>
          <a:prstGeom prst="rect">
            <a:avLst/>
          </a:prstGeom>
          <a:solidFill>
            <a:srgbClr val="000066"/>
          </a:solidFill>
          <a:ln w="9525">
            <a:noFill/>
            <a:miter lim="800000"/>
            <a:headEnd/>
            <a:tailEnd/>
          </a:ln>
        </p:spPr>
        <p:txBody>
          <a:bodyPr wrap="square">
            <a:spAutoFit/>
          </a:bodyPr>
          <a:lstStyle/>
          <a:p>
            <a:pPr algn="ctr">
              <a:lnSpc>
                <a:spcPct val="150000"/>
              </a:lnSpc>
            </a:pPr>
            <a:r>
              <a:rPr lang="en-US" sz="3600" b="1" dirty="0" smtClean="0">
                <a:solidFill>
                  <a:schemeClr val="bg1"/>
                </a:solidFill>
              </a:rPr>
              <a:t>Method</a:t>
            </a:r>
            <a:endParaRPr lang="en-US" sz="3600" b="1" dirty="0">
              <a:solidFill>
                <a:schemeClr val="bg1"/>
              </a:solidFill>
            </a:endParaRPr>
          </a:p>
        </p:txBody>
      </p:sp>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283990" y="1011079"/>
            <a:ext cx="1645920" cy="1645920"/>
          </a:xfrm>
          <a:prstGeom prst="rect">
            <a:avLst/>
          </a:prstGeom>
          <a:ln w="28575">
            <a:solidFill>
              <a:schemeClr val="tx1"/>
            </a:solidFill>
          </a:ln>
        </p:spPr>
      </p:pic>
      <p:pic>
        <p:nvPicPr>
          <p:cNvPr id="21" name="Picture 2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1" y="1011079"/>
            <a:ext cx="2043315" cy="1645920"/>
          </a:xfrm>
          <a:prstGeom prst="rect">
            <a:avLst/>
          </a:prstGeom>
          <a:ln w="28575">
            <a:solidFill>
              <a:schemeClr val="tx1"/>
            </a:solidFill>
          </a:ln>
        </p:spPr>
      </p:pic>
      <p:sp>
        <p:nvSpPr>
          <p:cNvPr id="15" name="TextBox 14"/>
          <p:cNvSpPr txBox="1">
            <a:spLocks noChangeArrowheads="1"/>
          </p:cNvSpPr>
          <p:nvPr/>
        </p:nvSpPr>
        <p:spPr bwMode="auto">
          <a:xfrm>
            <a:off x="11192163" y="3956888"/>
            <a:ext cx="10134600" cy="923330"/>
          </a:xfrm>
          <a:prstGeom prst="rect">
            <a:avLst/>
          </a:prstGeom>
          <a:solidFill>
            <a:srgbClr val="000066"/>
          </a:solidFill>
          <a:ln w="9525">
            <a:noFill/>
            <a:miter lim="800000"/>
            <a:headEnd/>
            <a:tailEnd/>
          </a:ln>
        </p:spPr>
        <p:txBody>
          <a:bodyPr wrap="square">
            <a:spAutoFit/>
          </a:bodyPr>
          <a:lstStyle/>
          <a:p>
            <a:pPr algn="ctr">
              <a:lnSpc>
                <a:spcPct val="150000"/>
              </a:lnSpc>
            </a:pPr>
            <a:r>
              <a:rPr lang="en-US" sz="3600" b="1" dirty="0" smtClean="0">
                <a:solidFill>
                  <a:schemeClr val="bg1"/>
                </a:solidFill>
              </a:rPr>
              <a:t>Predictions</a:t>
            </a:r>
            <a:endParaRPr lang="en-US" sz="3600" b="1" dirty="0">
              <a:solidFill>
                <a:schemeClr val="bg1"/>
              </a:solidFill>
            </a:endParaRPr>
          </a:p>
        </p:txBody>
      </p:sp>
      <p:sp>
        <p:nvSpPr>
          <p:cNvPr id="17" name="TextBox 31"/>
          <p:cNvSpPr txBox="1">
            <a:spLocks noChangeArrowheads="1"/>
          </p:cNvSpPr>
          <p:nvPr/>
        </p:nvSpPr>
        <p:spPr bwMode="auto">
          <a:xfrm>
            <a:off x="32749365" y="27344132"/>
            <a:ext cx="10418762" cy="738664"/>
          </a:xfrm>
          <a:prstGeom prst="rect">
            <a:avLst/>
          </a:prstGeom>
          <a:solidFill>
            <a:srgbClr val="000066"/>
          </a:solidFill>
          <a:ln w="9525">
            <a:noFill/>
            <a:miter lim="800000"/>
            <a:headEnd/>
            <a:tailEnd/>
          </a:ln>
        </p:spPr>
        <p:txBody>
          <a:bodyPr wrap="square">
            <a:spAutoFit/>
          </a:bodyPr>
          <a:lstStyle/>
          <a:p>
            <a:pPr algn="ctr">
              <a:lnSpc>
                <a:spcPct val="150000"/>
              </a:lnSpc>
            </a:pPr>
            <a:r>
              <a:rPr lang="en-US" sz="2800" b="1" dirty="0" smtClean="0">
                <a:solidFill>
                  <a:schemeClr val="bg1"/>
                </a:solidFill>
              </a:rPr>
              <a:t>References</a:t>
            </a:r>
            <a:endParaRPr lang="en-US" sz="2800" b="1" dirty="0">
              <a:solidFill>
                <a:schemeClr val="bg1"/>
              </a:solidFill>
            </a:endParaRPr>
          </a:p>
        </p:txBody>
      </p:sp>
      <p:graphicFrame>
        <p:nvGraphicFramePr>
          <p:cNvPr id="19" name="Chart 18"/>
          <p:cNvGraphicFramePr>
            <a:graphicFrameLocks noChangeAspect="1"/>
          </p:cNvGraphicFramePr>
          <p:nvPr>
            <p:extLst>
              <p:ext uri="{D42A27DB-BD31-4B8C-83A1-F6EECF244321}">
                <p14:modId xmlns:p14="http://schemas.microsoft.com/office/powerpoint/2010/main" val="3876747000"/>
              </p:ext>
            </p:extLst>
          </p:nvPr>
        </p:nvGraphicFramePr>
        <p:xfrm>
          <a:off x="22420064" y="21092345"/>
          <a:ext cx="8843793" cy="530352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0" name="Chart 19"/>
          <p:cNvGraphicFramePr>
            <a:graphicFrameLocks noChangeAspect="1"/>
          </p:cNvGraphicFramePr>
          <p:nvPr>
            <p:extLst>
              <p:ext uri="{D42A27DB-BD31-4B8C-83A1-F6EECF244321}">
                <p14:modId xmlns:p14="http://schemas.microsoft.com/office/powerpoint/2010/main" val="1952634087"/>
              </p:ext>
            </p:extLst>
          </p:nvPr>
        </p:nvGraphicFramePr>
        <p:xfrm>
          <a:off x="33299400" y="6845009"/>
          <a:ext cx="8839200" cy="5303520"/>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
  <a:themeElements>
    <a:clrScheme name="NIU_poster">
      <a:dk1>
        <a:srgbClr val="505750"/>
      </a:dk1>
      <a:lt1>
        <a:srgbClr val="FFFFFF"/>
      </a:lt1>
      <a:dk2>
        <a:srgbClr val="000000"/>
      </a:dk2>
      <a:lt2>
        <a:srgbClr val="808080"/>
      </a:lt2>
      <a:accent1>
        <a:srgbClr val="FFFAF3"/>
      </a:accent1>
      <a:accent2>
        <a:srgbClr val="C21414"/>
      </a:accent2>
      <a:accent3>
        <a:srgbClr val="FFFFFF"/>
      </a:accent3>
      <a:accent4>
        <a:srgbClr val="434943"/>
      </a:accent4>
      <a:accent5>
        <a:srgbClr val="ECECEC"/>
      </a:accent5>
      <a:accent6>
        <a:srgbClr val="902A00"/>
      </a:accent6>
      <a:hlink>
        <a:srgbClr val="C21414"/>
      </a:hlink>
      <a:folHlink>
        <a:srgbClr val="6600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Template>
  <TotalTime>1739</TotalTime>
  <Words>1285</Words>
  <Application>Microsoft Office PowerPoint</Application>
  <PresentationFormat>Custom</PresentationFormat>
  <Paragraphs>190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ＭＳ Ｐゴシック</vt:lpstr>
      <vt:lpstr>Arial</vt:lpstr>
      <vt:lpstr>Calibri</vt:lpstr>
      <vt:lpstr>Wingdings</vt:lpstr>
      <vt:lpstr>Postertemplate</vt:lpstr>
      <vt:lpstr>PowerPoint Presentation</vt:lpstr>
    </vt:vector>
  </TitlesOfParts>
  <Company>University of Illinois at Urbana-Champaign</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C10SHV1</dc:creator>
  <cp:lastModifiedBy>b p</cp:lastModifiedBy>
  <cp:revision>207</cp:revision>
  <cp:lastPrinted>2009-06-18T18:06:01Z</cp:lastPrinted>
  <dcterms:created xsi:type="dcterms:W3CDTF">2010-04-13T19:40:32Z</dcterms:created>
  <dcterms:modified xsi:type="dcterms:W3CDTF">2016-05-11T13:56:56Z</dcterms:modified>
</cp:coreProperties>
</file>