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5pPr>
    <a:lvl6pPr marL="2286000" algn="l" defTabSz="914400" rtl="0" eaLnBrk="1" latinLnBrk="0" hangingPunct="1">
      <a:defRPr sz="8600" kern="1200">
        <a:solidFill>
          <a:schemeClr val="tx1"/>
        </a:solidFill>
        <a:latin typeface="Arial" charset="0"/>
        <a:ea typeface="ＭＳ Ｐゴシック" pitchFamily="34" charset="-128"/>
        <a:cs typeface="+mn-cs"/>
      </a:defRPr>
    </a:lvl6pPr>
    <a:lvl7pPr marL="2743200" algn="l" defTabSz="914400" rtl="0" eaLnBrk="1" latinLnBrk="0" hangingPunct="1">
      <a:defRPr sz="8600" kern="1200">
        <a:solidFill>
          <a:schemeClr val="tx1"/>
        </a:solidFill>
        <a:latin typeface="Arial" charset="0"/>
        <a:ea typeface="ＭＳ Ｐゴシック" pitchFamily="34" charset="-128"/>
        <a:cs typeface="+mn-cs"/>
      </a:defRPr>
    </a:lvl7pPr>
    <a:lvl8pPr marL="3200400" algn="l" defTabSz="914400" rtl="0" eaLnBrk="1" latinLnBrk="0" hangingPunct="1">
      <a:defRPr sz="8600" kern="1200">
        <a:solidFill>
          <a:schemeClr val="tx1"/>
        </a:solidFill>
        <a:latin typeface="Arial" charset="0"/>
        <a:ea typeface="ＭＳ Ｐゴシック" pitchFamily="34" charset="-128"/>
        <a:cs typeface="+mn-cs"/>
      </a:defRPr>
    </a:lvl8pPr>
    <a:lvl9pPr marL="3657600" algn="l" defTabSz="914400" rtl="0" eaLnBrk="1" latinLnBrk="0" hangingPunct="1">
      <a:defRPr sz="86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B09"/>
    <a:srgbClr val="000066"/>
    <a:srgbClr val="702000"/>
    <a:srgbClr val="000000"/>
    <a:srgbClr val="690B0B"/>
    <a:srgbClr val="800000"/>
    <a:srgbClr val="760C0C"/>
    <a:srgbClr val="0E100E"/>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812" autoAdjust="0"/>
    <p:restoredTop sz="98561" autoAdjust="0"/>
  </p:normalViewPr>
  <p:slideViewPr>
    <p:cSldViewPr snapToObjects="1">
      <p:cViewPr>
        <p:scale>
          <a:sx n="46" d="100"/>
          <a:sy n="46" d="100"/>
        </p:scale>
        <p:origin x="-2706" y="36"/>
      </p:cViewPr>
      <p:guideLst>
        <p:guide orient="horz" pos="10368"/>
        <p:guide pos="13824"/>
      </p:guideLst>
    </p:cSldViewPr>
  </p:slid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Brad's%20Documents\Conference\APS%202015\chart%20simple%20positive%20%20aps%2020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Brad's%20Documents\Conference\APS%202015\chart%20simple%20positive%20%20aps%20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solidFill>
                  <a:schemeClr val="tx2"/>
                </a:solidFill>
              </a:rPr>
              <a:t>Positive</a:t>
            </a:r>
            <a:r>
              <a:rPr lang="en-US" sz="1800" baseline="0" dirty="0">
                <a:solidFill>
                  <a:schemeClr val="tx2"/>
                </a:solidFill>
              </a:rPr>
              <a:t> </a:t>
            </a:r>
            <a:r>
              <a:rPr lang="en-US" sz="1800" baseline="0" dirty="0" smtClean="0">
                <a:solidFill>
                  <a:schemeClr val="tx2"/>
                </a:solidFill>
              </a:rPr>
              <a:t>Story Ratings</a:t>
            </a:r>
            <a:endParaRPr lang="en-US" sz="1800" dirty="0">
              <a:solidFill>
                <a:schemeClr val="tx2"/>
              </a:solidFill>
            </a:endParaRPr>
          </a:p>
        </c:rich>
      </c:tx>
      <c:layout>
        <c:manualLayout>
          <c:xMode val="edge"/>
          <c:yMode val="edge"/>
          <c:x val="0.40856611673540799"/>
          <c:y val="4.1666666666666699E-2"/>
        </c:manualLayout>
      </c:layout>
      <c:overlay val="0"/>
      <c:spPr>
        <a:noFill/>
        <a:ln w="25400">
          <a:noFill/>
        </a:ln>
      </c:spPr>
    </c:title>
    <c:autoTitleDeleted val="0"/>
    <c:plotArea>
      <c:layout>
        <c:manualLayout>
          <c:layoutTarget val="inner"/>
          <c:xMode val="edge"/>
          <c:yMode val="edge"/>
          <c:x val="0.104806748716384"/>
          <c:y val="0.29189596092155101"/>
          <c:w val="0.89519325128361604"/>
          <c:h val="0.62949292796733702"/>
        </c:manualLayout>
      </c:layout>
      <c:barChart>
        <c:barDir val="col"/>
        <c:grouping val="clustered"/>
        <c:varyColors val="0"/>
        <c:ser>
          <c:idx val="0"/>
          <c:order val="0"/>
          <c:tx>
            <c:strRef>
              <c:f>Sheet2!$A$2</c:f>
              <c:strCache>
                <c:ptCount val="1"/>
                <c:pt idx="0">
                  <c:v>Instrumental</c:v>
                </c:pt>
              </c:strCache>
            </c:strRef>
          </c:tx>
          <c:spPr>
            <a:solidFill>
              <a:srgbClr val="4F81BD"/>
            </a:solidFill>
            <a:ln w="25400">
              <a:noFill/>
            </a:ln>
          </c:spPr>
          <c:invertIfNegative val="0"/>
          <c:dPt>
            <c:idx val="0"/>
            <c:invertIfNegative val="0"/>
            <c:bubble3D val="0"/>
            <c:spPr>
              <a:solidFill>
                <a:srgbClr val="0070C0"/>
              </a:solidFill>
              <a:ln w="25400">
                <a:noFill/>
              </a:ln>
            </c:spPr>
          </c:dPt>
          <c:cat>
            <c:strRef>
              <c:f>Sheet2!$B$1:$F$1</c:f>
              <c:strCache>
                <c:ptCount val="4"/>
                <c:pt idx="0">
                  <c:v>First grade</c:v>
                </c:pt>
                <c:pt idx="1">
                  <c:v>Third Grade</c:v>
                </c:pt>
                <c:pt idx="2">
                  <c:v>Fifth Grade</c:v>
                </c:pt>
                <c:pt idx="3">
                  <c:v>Adult</c:v>
                </c:pt>
              </c:strCache>
            </c:strRef>
          </c:cat>
          <c:val>
            <c:numRef>
              <c:f>Sheet2!$B$2:$F$2</c:f>
              <c:numCache>
                <c:formatCode>General</c:formatCode>
                <c:ptCount val="5"/>
                <c:pt idx="0">
                  <c:v>3.4687000000000001</c:v>
                </c:pt>
                <c:pt idx="1">
                  <c:v>3.4375</c:v>
                </c:pt>
                <c:pt idx="2">
                  <c:v>3.0937999999999999</c:v>
                </c:pt>
                <c:pt idx="3">
                  <c:v>3.4167000000000001</c:v>
                </c:pt>
              </c:numCache>
            </c:numRef>
          </c:val>
        </c:ser>
        <c:ser>
          <c:idx val="1"/>
          <c:order val="1"/>
          <c:tx>
            <c:strRef>
              <c:f>Sheet2!$A$3</c:f>
              <c:strCache>
                <c:ptCount val="1"/>
                <c:pt idx="0">
                  <c:v>Mood</c:v>
                </c:pt>
              </c:strCache>
            </c:strRef>
          </c:tx>
          <c:spPr>
            <a:solidFill>
              <a:schemeClr val="accent2"/>
            </a:solidFill>
            <a:ln w="25400">
              <a:noFill/>
            </a:ln>
          </c:spPr>
          <c:invertIfNegative val="0"/>
          <c:cat>
            <c:strRef>
              <c:f>Sheet2!$B$1:$F$1</c:f>
              <c:strCache>
                <c:ptCount val="4"/>
                <c:pt idx="0">
                  <c:v>First grade</c:v>
                </c:pt>
                <c:pt idx="1">
                  <c:v>Third Grade</c:v>
                </c:pt>
                <c:pt idx="2">
                  <c:v>Fifth Grade</c:v>
                </c:pt>
                <c:pt idx="3">
                  <c:v>Adult</c:v>
                </c:pt>
              </c:strCache>
            </c:strRef>
          </c:cat>
          <c:val>
            <c:numRef>
              <c:f>Sheet2!$B$3:$F$3</c:f>
              <c:numCache>
                <c:formatCode>General</c:formatCode>
                <c:ptCount val="5"/>
                <c:pt idx="0">
                  <c:v>4.0312999999999999</c:v>
                </c:pt>
                <c:pt idx="1">
                  <c:v>3.6562999999999999</c:v>
                </c:pt>
                <c:pt idx="2">
                  <c:v>3.4062999999999999</c:v>
                </c:pt>
                <c:pt idx="3">
                  <c:v>3.6042000000000001</c:v>
                </c:pt>
              </c:numCache>
            </c:numRef>
          </c:val>
        </c:ser>
        <c:ser>
          <c:idx val="2"/>
          <c:order val="2"/>
          <c:tx>
            <c:strRef>
              <c:f>Sheet2!$A$4</c:f>
              <c:strCache>
                <c:ptCount val="1"/>
                <c:pt idx="0">
                  <c:v>Social </c:v>
                </c:pt>
              </c:strCache>
            </c:strRef>
          </c:tx>
          <c:spPr>
            <a:solidFill>
              <a:srgbClr val="9BBB59"/>
            </a:solidFill>
            <a:ln w="25400">
              <a:noFill/>
            </a:ln>
          </c:spPr>
          <c:invertIfNegative val="0"/>
          <c:dPt>
            <c:idx val="0"/>
            <c:invertIfNegative val="0"/>
            <c:bubble3D val="0"/>
            <c:spPr>
              <a:solidFill>
                <a:srgbClr val="92D050"/>
              </a:solidFill>
              <a:ln w="25400">
                <a:noFill/>
              </a:ln>
            </c:spPr>
          </c:dPt>
          <c:cat>
            <c:strRef>
              <c:f>Sheet2!$B$1:$F$1</c:f>
              <c:strCache>
                <c:ptCount val="4"/>
                <c:pt idx="0">
                  <c:v>First grade</c:v>
                </c:pt>
                <c:pt idx="1">
                  <c:v>Third Grade</c:v>
                </c:pt>
                <c:pt idx="2">
                  <c:v>Fifth Grade</c:v>
                </c:pt>
                <c:pt idx="3">
                  <c:v>Adult</c:v>
                </c:pt>
              </c:strCache>
            </c:strRef>
          </c:cat>
          <c:val>
            <c:numRef>
              <c:f>Sheet2!$B$4:$F$4</c:f>
              <c:numCache>
                <c:formatCode>General</c:formatCode>
                <c:ptCount val="5"/>
                <c:pt idx="0">
                  <c:v>3.9687000000000001</c:v>
                </c:pt>
                <c:pt idx="1">
                  <c:v>3.9687999999999999</c:v>
                </c:pt>
                <c:pt idx="2">
                  <c:v>4.0312999999999999</c:v>
                </c:pt>
                <c:pt idx="3">
                  <c:v>4.0416999999999996</c:v>
                </c:pt>
              </c:numCache>
            </c:numRef>
          </c:val>
        </c:ser>
        <c:ser>
          <c:idx val="3"/>
          <c:order val="3"/>
          <c:tx>
            <c:strRef>
              <c:f>Sheet2!$A$5</c:f>
              <c:strCache>
                <c:ptCount val="1"/>
                <c:pt idx="0">
                  <c:v>Psychological</c:v>
                </c:pt>
              </c:strCache>
            </c:strRef>
          </c:tx>
          <c:spPr>
            <a:solidFill>
              <a:srgbClr val="7030A0"/>
            </a:solidFill>
            <a:ln w="25400">
              <a:noFill/>
            </a:ln>
          </c:spPr>
          <c:invertIfNegative val="0"/>
          <c:cat>
            <c:strRef>
              <c:f>Sheet2!$B$1:$F$1</c:f>
              <c:strCache>
                <c:ptCount val="4"/>
                <c:pt idx="0">
                  <c:v>First grade</c:v>
                </c:pt>
                <c:pt idx="1">
                  <c:v>Third Grade</c:v>
                </c:pt>
                <c:pt idx="2">
                  <c:v>Fifth Grade</c:v>
                </c:pt>
                <c:pt idx="3">
                  <c:v>Adult</c:v>
                </c:pt>
              </c:strCache>
            </c:strRef>
          </c:cat>
          <c:val>
            <c:numRef>
              <c:f>Sheet2!$B$5:$F$5</c:f>
              <c:numCache>
                <c:formatCode>General</c:formatCode>
                <c:ptCount val="5"/>
                <c:pt idx="0">
                  <c:v>3.9687999999999999</c:v>
                </c:pt>
                <c:pt idx="1">
                  <c:v>4.3437000000000001</c:v>
                </c:pt>
                <c:pt idx="2">
                  <c:v>4.1562999999999999</c:v>
                </c:pt>
                <c:pt idx="3">
                  <c:v>4.0416999999999996</c:v>
                </c:pt>
              </c:numCache>
            </c:numRef>
          </c:val>
        </c:ser>
        <c:dLbls>
          <c:showLegendKey val="0"/>
          <c:showVal val="0"/>
          <c:showCatName val="0"/>
          <c:showSerName val="0"/>
          <c:showPercent val="0"/>
          <c:showBubbleSize val="0"/>
        </c:dLbls>
        <c:gapWidth val="219"/>
        <c:overlap val="-27"/>
        <c:axId val="337479544"/>
        <c:axId val="337478760"/>
      </c:barChart>
      <c:catAx>
        <c:axId val="337479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337478760"/>
        <c:crosses val="autoZero"/>
        <c:auto val="1"/>
        <c:lblAlgn val="ctr"/>
        <c:lblOffset val="100"/>
        <c:noMultiLvlLbl val="0"/>
      </c:catAx>
      <c:valAx>
        <c:axId val="337478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1000" b="0" i="0" u="none" strike="noStrike" kern="1200" baseline="0">
                <a:solidFill>
                  <a:srgbClr val="090B09"/>
                </a:solidFill>
                <a:latin typeface="+mn-lt"/>
                <a:ea typeface="+mn-ea"/>
                <a:cs typeface="+mn-cs"/>
              </a:defRPr>
            </a:pPr>
            <a:endParaRPr lang="en-US"/>
          </a:p>
        </c:txPr>
        <c:crossAx val="337479544"/>
        <c:crosses val="autoZero"/>
        <c:crossBetween val="between"/>
      </c:valAx>
      <c:spPr>
        <a:noFill/>
        <a:ln w="25400">
          <a:noFill/>
        </a:ln>
      </c:spPr>
    </c:plotArea>
    <c:legend>
      <c:legendPos val="b"/>
      <c:layout>
        <c:manualLayout>
          <c:xMode val="edge"/>
          <c:yMode val="edge"/>
          <c:x val="0.18835090170180299"/>
          <c:y val="0.96765397740914205"/>
          <c:w val="0.58532229842237504"/>
          <c:h val="2.4153309922246399E-2"/>
        </c:manualLayout>
      </c:layout>
      <c:overlay val="0"/>
      <c:spPr>
        <a:noFill/>
        <a:ln w="25400">
          <a:noFill/>
        </a:ln>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28575" cap="flat" cmpd="sng" algn="ctr">
      <a:solidFill>
        <a:schemeClr val="tx2"/>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r>
              <a:rPr lang="en-US" dirty="0">
                <a:solidFill>
                  <a:schemeClr val="tx2"/>
                </a:solidFill>
              </a:rPr>
              <a:t>Negative </a:t>
            </a:r>
            <a:r>
              <a:rPr lang="en-US" dirty="0" smtClean="0">
                <a:solidFill>
                  <a:schemeClr val="tx2"/>
                </a:solidFill>
              </a:rPr>
              <a:t>Story Ratings</a:t>
            </a:r>
            <a:endParaRPr lang="en-US" dirty="0">
              <a:solidFill>
                <a:schemeClr val="tx2"/>
              </a:solidFill>
            </a:endParaRPr>
          </a:p>
        </c:rich>
      </c:tx>
      <c:layout/>
      <c:overlay val="0"/>
      <c:spPr>
        <a:noFill/>
        <a:ln>
          <a:noFill/>
        </a:ln>
        <a:effectLst/>
      </c:spPr>
    </c:title>
    <c:autoTitleDeleted val="0"/>
    <c:plotArea>
      <c:layout/>
      <c:barChart>
        <c:barDir val="col"/>
        <c:grouping val="clustered"/>
        <c:varyColors val="0"/>
        <c:ser>
          <c:idx val="0"/>
          <c:order val="0"/>
          <c:tx>
            <c:strRef>
              <c:f>Sheet4!$A$2</c:f>
              <c:strCache>
                <c:ptCount val="1"/>
                <c:pt idx="0">
                  <c:v>Instrumental</c:v>
                </c:pt>
              </c:strCache>
            </c:strRef>
          </c:tx>
          <c:spPr>
            <a:solidFill>
              <a:srgbClr val="0070C0"/>
            </a:solidFill>
            <a:ln>
              <a:noFill/>
            </a:ln>
            <a:effectLst/>
          </c:spPr>
          <c:invertIfNegative val="0"/>
          <c:cat>
            <c:strRef>
              <c:f>Sheet4!$B$1:$E$1</c:f>
              <c:strCache>
                <c:ptCount val="4"/>
                <c:pt idx="0">
                  <c:v>First grade</c:v>
                </c:pt>
                <c:pt idx="1">
                  <c:v>Third Grade</c:v>
                </c:pt>
                <c:pt idx="2">
                  <c:v>Fifth Grade</c:v>
                </c:pt>
                <c:pt idx="3">
                  <c:v>Adult</c:v>
                </c:pt>
              </c:strCache>
            </c:strRef>
          </c:cat>
          <c:val>
            <c:numRef>
              <c:f>Sheet4!$B$2:$E$2</c:f>
              <c:numCache>
                <c:formatCode>General</c:formatCode>
                <c:ptCount val="4"/>
                <c:pt idx="0">
                  <c:v>3.2187999999999999</c:v>
                </c:pt>
                <c:pt idx="1">
                  <c:v>3.6875</c:v>
                </c:pt>
                <c:pt idx="2">
                  <c:v>3.7187999999999999</c:v>
                </c:pt>
                <c:pt idx="3">
                  <c:v>4.125</c:v>
                </c:pt>
              </c:numCache>
            </c:numRef>
          </c:val>
        </c:ser>
        <c:ser>
          <c:idx val="1"/>
          <c:order val="1"/>
          <c:tx>
            <c:strRef>
              <c:f>Sheet4!$A$3</c:f>
              <c:strCache>
                <c:ptCount val="1"/>
                <c:pt idx="0">
                  <c:v>Mood</c:v>
                </c:pt>
              </c:strCache>
            </c:strRef>
          </c:tx>
          <c:spPr>
            <a:solidFill>
              <a:schemeClr val="accent2"/>
            </a:solidFill>
            <a:ln>
              <a:noFill/>
            </a:ln>
            <a:effectLst/>
          </c:spPr>
          <c:invertIfNegative val="0"/>
          <c:cat>
            <c:strRef>
              <c:f>Sheet4!$B$1:$E$1</c:f>
              <c:strCache>
                <c:ptCount val="4"/>
                <c:pt idx="0">
                  <c:v>First grade</c:v>
                </c:pt>
                <c:pt idx="1">
                  <c:v>Third Grade</c:v>
                </c:pt>
                <c:pt idx="2">
                  <c:v>Fifth Grade</c:v>
                </c:pt>
                <c:pt idx="3">
                  <c:v>Adult</c:v>
                </c:pt>
              </c:strCache>
            </c:strRef>
          </c:cat>
          <c:val>
            <c:numRef>
              <c:f>Sheet4!$B$3:$E$3</c:f>
              <c:numCache>
                <c:formatCode>General</c:formatCode>
                <c:ptCount val="4"/>
                <c:pt idx="0">
                  <c:v>2</c:v>
                </c:pt>
                <c:pt idx="1">
                  <c:v>2.25</c:v>
                </c:pt>
                <c:pt idx="2">
                  <c:v>2.9062999999999999</c:v>
                </c:pt>
                <c:pt idx="3">
                  <c:v>3.375</c:v>
                </c:pt>
              </c:numCache>
            </c:numRef>
          </c:val>
        </c:ser>
        <c:ser>
          <c:idx val="2"/>
          <c:order val="2"/>
          <c:tx>
            <c:strRef>
              <c:f>Sheet4!$A$4</c:f>
              <c:strCache>
                <c:ptCount val="1"/>
                <c:pt idx="0">
                  <c:v>Social </c:v>
                </c:pt>
              </c:strCache>
            </c:strRef>
          </c:tx>
          <c:spPr>
            <a:solidFill>
              <a:srgbClr val="92D050"/>
            </a:solidFill>
            <a:ln>
              <a:noFill/>
            </a:ln>
            <a:effectLst/>
          </c:spPr>
          <c:invertIfNegative val="0"/>
          <c:cat>
            <c:strRef>
              <c:f>Sheet4!$B$1:$E$1</c:f>
              <c:strCache>
                <c:ptCount val="4"/>
                <c:pt idx="0">
                  <c:v>First grade</c:v>
                </c:pt>
                <c:pt idx="1">
                  <c:v>Third Grade</c:v>
                </c:pt>
                <c:pt idx="2">
                  <c:v>Fifth Grade</c:v>
                </c:pt>
                <c:pt idx="3">
                  <c:v>Adult</c:v>
                </c:pt>
              </c:strCache>
            </c:strRef>
          </c:cat>
          <c:val>
            <c:numRef>
              <c:f>Sheet4!$B$4:$E$4</c:f>
              <c:numCache>
                <c:formatCode>General</c:formatCode>
                <c:ptCount val="4"/>
                <c:pt idx="0">
                  <c:v>2.0312999999999999</c:v>
                </c:pt>
                <c:pt idx="1">
                  <c:v>1.8125</c:v>
                </c:pt>
                <c:pt idx="2">
                  <c:v>1.9688000000000001</c:v>
                </c:pt>
                <c:pt idx="3">
                  <c:v>2.4792000000000001</c:v>
                </c:pt>
              </c:numCache>
            </c:numRef>
          </c:val>
        </c:ser>
        <c:ser>
          <c:idx val="3"/>
          <c:order val="3"/>
          <c:tx>
            <c:strRef>
              <c:f>Sheet4!$A$5</c:f>
              <c:strCache>
                <c:ptCount val="1"/>
                <c:pt idx="0">
                  <c:v>Psychological</c:v>
                </c:pt>
              </c:strCache>
            </c:strRef>
          </c:tx>
          <c:spPr>
            <a:solidFill>
              <a:srgbClr val="7030A0"/>
            </a:solidFill>
            <a:ln>
              <a:noFill/>
            </a:ln>
            <a:effectLst/>
          </c:spPr>
          <c:invertIfNegative val="0"/>
          <c:cat>
            <c:strRef>
              <c:f>Sheet4!$B$1:$E$1</c:f>
              <c:strCache>
                <c:ptCount val="4"/>
                <c:pt idx="0">
                  <c:v>First grade</c:v>
                </c:pt>
                <c:pt idx="1">
                  <c:v>Third Grade</c:v>
                </c:pt>
                <c:pt idx="2">
                  <c:v>Fifth Grade</c:v>
                </c:pt>
                <c:pt idx="3">
                  <c:v>Adult</c:v>
                </c:pt>
              </c:strCache>
            </c:strRef>
          </c:cat>
          <c:val>
            <c:numRef>
              <c:f>Sheet4!$B$5:$E$5</c:f>
              <c:numCache>
                <c:formatCode>General</c:formatCode>
                <c:ptCount val="4"/>
                <c:pt idx="0">
                  <c:v>2.0937000000000001</c:v>
                </c:pt>
                <c:pt idx="1">
                  <c:v>1.7813000000000001</c:v>
                </c:pt>
                <c:pt idx="2">
                  <c:v>1.9063000000000001</c:v>
                </c:pt>
                <c:pt idx="3">
                  <c:v>1.9582999999999999</c:v>
                </c:pt>
              </c:numCache>
            </c:numRef>
          </c:val>
        </c:ser>
        <c:dLbls>
          <c:showLegendKey val="0"/>
          <c:showVal val="0"/>
          <c:showCatName val="0"/>
          <c:showSerName val="0"/>
          <c:showPercent val="0"/>
          <c:showBubbleSize val="0"/>
        </c:dLbls>
        <c:gapWidth val="219"/>
        <c:overlap val="-27"/>
        <c:axId val="337483856"/>
        <c:axId val="337484248"/>
      </c:barChart>
      <c:catAx>
        <c:axId val="33748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337484248"/>
        <c:crosses val="autoZero"/>
        <c:auto val="1"/>
        <c:lblAlgn val="ctr"/>
        <c:lblOffset val="100"/>
        <c:noMultiLvlLbl val="0"/>
      </c:catAx>
      <c:valAx>
        <c:axId val="337484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accent4"/>
                </a:solidFill>
                <a:latin typeface="+mn-lt"/>
                <a:ea typeface="+mn-ea"/>
                <a:cs typeface="+mn-cs"/>
              </a:defRPr>
            </a:pPr>
            <a:endParaRPr lang="en-US"/>
          </a:p>
        </c:txPr>
        <c:crossAx val="337483856"/>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28575" cap="flat" cmpd="sng" algn="ctr">
      <a:solidFill>
        <a:schemeClr val="tx2"/>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107" charset="0"/>
                <a:ea typeface="ＭＳ Ｐゴシック" pitchFamily="-107" charset="-128"/>
                <a:cs typeface="ＭＳ Ｐゴシック" pitchFamily="-107" charset="-128"/>
              </a:defRPr>
            </a:lvl1pPr>
          </a:lstStyle>
          <a:p>
            <a:pPr>
              <a:defRPr/>
            </a:pPr>
            <a:fld id="{6EA91F10-F105-F240-BB11-F3B689646099}" type="datetimeFigureOut">
              <a:rPr lang="en-US"/>
              <a:pPr>
                <a:defRPr/>
              </a:pPr>
              <a:t>5/11/2016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107" charset="0"/>
                <a:ea typeface="ＭＳ Ｐゴシック" pitchFamily="-107" charset="-128"/>
                <a:cs typeface="ＭＳ Ｐゴシック" pitchFamily="-107" charset="-128"/>
              </a:defRPr>
            </a:lvl1pPr>
          </a:lstStyle>
          <a:p>
            <a:pPr>
              <a:defRPr/>
            </a:pPr>
            <a:fld id="{DD7DFAFE-4ABF-4452-AE51-C54EA4B7B183}" type="slidenum">
              <a:rPr lang="en-US"/>
              <a:pPr>
                <a:defRPr/>
              </a:pPr>
              <a:t>‹#›</a:t>
            </a:fld>
            <a:endParaRPr lang="en-US"/>
          </a:p>
        </p:txBody>
      </p:sp>
    </p:spTree>
    <p:extLst>
      <p:ext uri="{BB962C8B-B14F-4D97-AF65-F5344CB8AC3E}">
        <p14:creationId xmlns:p14="http://schemas.microsoft.com/office/powerpoint/2010/main" val="46349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269B9161-DC91-475C-9E3F-9563AC2F758F}" type="datetime1">
              <a:rPr lang="en-US"/>
              <a:pPr>
                <a:defRPr/>
              </a:pPr>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B4175F0A-035B-4E40-A4E9-FC6E6B6B1895}" type="slidenum">
              <a:rPr lang="en-US"/>
              <a:pPr>
                <a:defRPr/>
              </a:pPr>
              <a:t>‹#›</a:t>
            </a:fld>
            <a:endParaRPr lang="en-US"/>
          </a:p>
        </p:txBody>
      </p:sp>
    </p:spTree>
    <p:extLst>
      <p:ext uri="{BB962C8B-B14F-4D97-AF65-F5344CB8AC3E}">
        <p14:creationId xmlns:p14="http://schemas.microsoft.com/office/powerpoint/2010/main" val="61482896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7FBE81A-F1E4-495A-B3E1-6548EBE9A586}"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43070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3289ED-D38D-4CA6-8B67-4E1FB98181E0}"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574867-8954-4EC4-9C8E-EB4F4B5EC8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2A50B-75CD-44D2-8D5B-E5A80F05F496}"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42F396-CA83-40AF-9F1E-36F238ADCE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B8474E-54C2-4232-9354-BB9AD1CD7342}"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5C018C-F28B-443E-AC45-B38CFE71CC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65CA3F-5803-44AA-8E44-3DFEC9B43966}"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68CE2F-33CA-4BDA-8E21-227A92C0AB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50CFCE-467F-4A6A-B235-2802F0B9BE04}"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378684-B8E5-454C-B2D0-22AC0FAB68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A977BEF-6CEA-47CB-8646-BFB40BF0A957}" type="datetime1">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473D3A-97A9-4490-9CC1-2B3285F302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23DE37-33C7-4685-9C11-100977C71751}" type="datetime1">
              <a:rPr lang="en-US"/>
              <a:pPr>
                <a:defRPr/>
              </a:pPr>
              <a:t>5/11/2016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7C7334-11C9-4C2D-8F88-DD858951C4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D5CDD13-F92A-48B5-ACF8-857249629E58}" type="datetime1">
              <a:rPr lang="en-US"/>
              <a:pPr>
                <a:defRPr/>
              </a:pPr>
              <a:t>5/11/2016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9B61A5-9328-4DD0-8C90-2E8E6CF237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rotWithShape="1">
          <a:gsLst>
            <a:gs pos="0">
              <a:schemeClr val="bg1">
                <a:tint val="40000"/>
                <a:satMod val="350000"/>
              </a:schemeClr>
            </a:gs>
            <a:gs pos="40000">
              <a:schemeClr val="accent5"/>
            </a:gs>
            <a:gs pos="100000">
              <a:schemeClr val="tx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71A0AC-5F08-4A2B-BDE6-A3E2437006F3}" type="datetime1">
              <a:rPr lang="en-US"/>
              <a:pPr>
                <a:defRPr/>
              </a:pPr>
              <a:t>5/11/2016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BB9CD7-2D9B-4184-ABF8-22E832551C9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39EE1F-FE45-4CBA-893C-E2F5174705D8}" type="datetime1">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CB9FC4-2CB7-408D-8C19-3B8B2C7B4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3BAE8D-E0EA-425C-9EA6-BF705AA9183E}" type="datetime1">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0101A7-062E-4B21-837B-BD02EE6CA1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accent2">
                <a:alpha val="67000"/>
              </a:schemeClr>
            </a:gs>
            <a:gs pos="46000">
              <a:schemeClr val="accent2">
                <a:alpha val="62000"/>
              </a:schemeClr>
            </a:gs>
            <a:gs pos="30000">
              <a:schemeClr val="bg2"/>
            </a:gs>
          </a:gsLst>
          <a:lin ang="16200000" scaled="1"/>
          <a:tileRect/>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6598EA04-B2B0-4440-B86E-A76B5911B392}" type="datetime1">
              <a:rPr lang="en-US"/>
              <a:pPr>
                <a:defRPr/>
              </a:pPr>
              <a:t>5/11/2016</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61EE8DF9-6951-4761-A0B4-B3908C6E29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5" r:id="rId7"/>
    <p:sldLayoutId id="2147483931" r:id="rId8"/>
    <p:sldLayoutId id="2147483932" r:id="rId9"/>
    <p:sldLayoutId id="2147483933" r:id="rId10"/>
    <p:sldLayoutId id="2147483934" r:id="rId11"/>
  </p:sldLayoutIdLst>
  <p:txStyles>
    <p:titleStyle>
      <a:lvl1pPr algn="ctr" defTabSz="2193925" rtl="0" eaLnBrk="0" fontAlgn="base" hangingPunct="0">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0" fontAlgn="base" hangingPunct="0">
        <a:spcBef>
          <a:spcPct val="20000"/>
        </a:spcBef>
        <a:spcAft>
          <a:spcPct val="0"/>
        </a:spcAft>
        <a:buFont typeface="Arial"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0" fontAlgn="base" hangingPunct="0">
        <a:spcBef>
          <a:spcPct val="20000"/>
        </a:spcBef>
        <a:spcAft>
          <a:spcPct val="0"/>
        </a:spcAft>
        <a:buFont typeface="Arial" charset="0"/>
        <a:buChar char="–"/>
        <a:defRPr sz="13400" kern="1200">
          <a:solidFill>
            <a:schemeClr val="tx1"/>
          </a:solidFill>
          <a:latin typeface="+mn-lt"/>
          <a:ea typeface="ＭＳ Ｐゴシック" pitchFamily="-108" charset="-128"/>
          <a:cs typeface="+mn-cs"/>
        </a:defRPr>
      </a:lvl2pPr>
      <a:lvl3pPr marL="5486400" indent="-1096963" algn="l" defTabSz="2193925" rtl="0" eaLnBrk="0" fontAlgn="base" hangingPunct="0">
        <a:spcBef>
          <a:spcPct val="20000"/>
        </a:spcBef>
        <a:spcAft>
          <a:spcPct val="0"/>
        </a:spcAft>
        <a:buFont typeface="Arial" charset="0"/>
        <a:buChar char="•"/>
        <a:defRPr sz="11500" kern="1200">
          <a:solidFill>
            <a:schemeClr val="tx1"/>
          </a:solidFill>
          <a:latin typeface="+mn-lt"/>
          <a:ea typeface="ＭＳ Ｐゴシック" pitchFamily="-108" charset="-128"/>
          <a:cs typeface="+mn-cs"/>
        </a:defRPr>
      </a:lvl3pPr>
      <a:lvl4pPr marL="7680325" indent="-1096963" algn="l" defTabSz="2193925" rtl="0" eaLnBrk="0" fontAlgn="base" hangingPunct="0">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4pPr>
      <a:lvl5pPr marL="9874250" indent="-1096963" algn="l" defTabSz="2193925" rtl="0" eaLnBrk="0" fontAlgn="base" hangingPunct="0">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tiff"/><Relationship Id="rId5" Type="http://schemas.openxmlformats.org/officeDocument/2006/relationships/image" Target="../media/image1.gi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flipV="1">
            <a:off x="25400" y="32337375"/>
            <a:ext cx="43891200" cy="581025"/>
          </a:xfrm>
          <a:prstGeom prst="rect">
            <a:avLst/>
          </a:prstGeom>
          <a:solidFill>
            <a:srgbClr val="00006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29" name="Rectangle 5"/>
          <p:cNvSpPr>
            <a:spLocks noChangeArrowheads="1"/>
          </p:cNvSpPr>
          <p:nvPr/>
        </p:nvSpPr>
        <p:spPr bwMode="auto">
          <a:xfrm>
            <a:off x="732304" y="685800"/>
            <a:ext cx="42367200" cy="3231440"/>
          </a:xfrm>
          <a:prstGeom prst="rect">
            <a:avLst/>
          </a:prstGeom>
          <a:solidFill>
            <a:srgbClr val="000066"/>
          </a:solidFill>
          <a:ln w="76200">
            <a:solidFill>
              <a:schemeClr val="tx1">
                <a:lumMod val="75000"/>
              </a:schemeClr>
            </a:solidFill>
            <a:miter lim="800000"/>
            <a:headEnd/>
            <a:tailEnd/>
          </a:ln>
          <a:scene3d>
            <a:camera prst="orthographicFront"/>
            <a:lightRig rig="threePt" dir="t"/>
          </a:scene3d>
          <a:sp3d>
            <a:bevelT w="165100" prst="coolSlant"/>
          </a:sp3d>
        </p:spPr>
        <p:txBody>
          <a:bodyPr lIns="91243" tIns="45614" rIns="91243" bIns="45614">
            <a:spAutoFit/>
            <a:sp3d extrusionH="57150">
              <a:bevelT w="38100" h="38100"/>
            </a:sp3d>
          </a:bodyPr>
          <a:lstStyle/>
          <a:p>
            <a:pPr algn="ctr"/>
            <a:r>
              <a:rPr lang="en-US" sz="6000" b="1" dirty="0">
                <a:solidFill>
                  <a:schemeClr val="bg1"/>
                </a:solidFill>
                <a:effectLst>
                  <a:outerShdw blurRad="38100" dist="38100" dir="2700000" algn="tl">
                    <a:srgbClr val="000000">
                      <a:alpha val="43137"/>
                    </a:srgbClr>
                  </a:outerShdw>
                </a:effectLst>
              </a:rPr>
              <a:t>Explaining Interpersonal Events: Children's and Adults' Attribution of Psychological </a:t>
            </a:r>
            <a:r>
              <a:rPr lang="en-US" sz="6000" b="1" dirty="0" smtClean="0">
                <a:solidFill>
                  <a:schemeClr val="bg1"/>
                </a:solidFill>
                <a:effectLst>
                  <a:outerShdw blurRad="38100" dist="38100" dir="2700000" algn="tl">
                    <a:srgbClr val="000000">
                      <a:alpha val="43137"/>
                    </a:srgbClr>
                  </a:outerShdw>
                </a:effectLst>
              </a:rPr>
              <a:t>Goals</a:t>
            </a:r>
          </a:p>
          <a:p>
            <a:pPr algn="ctr"/>
            <a:r>
              <a:rPr lang="en-US" sz="5000" b="1" i="1" dirty="0" smtClean="0">
                <a:solidFill>
                  <a:schemeClr val="bg1"/>
                </a:solidFill>
                <a:effectLst>
                  <a:outerShdw blurRad="38100" dist="38100" dir="2700000" algn="tl">
                    <a:srgbClr val="000000">
                      <a:alpha val="43137"/>
                    </a:srgbClr>
                  </a:outerShdw>
                </a:effectLst>
              </a:rPr>
              <a:t>Bradford </a:t>
            </a:r>
            <a:r>
              <a:rPr lang="en-US" sz="5000" b="1" i="1" dirty="0">
                <a:solidFill>
                  <a:schemeClr val="bg1"/>
                </a:solidFill>
                <a:effectLst>
                  <a:outerShdw blurRad="38100" dist="38100" dir="2700000" algn="tl">
                    <a:srgbClr val="000000">
                      <a:alpha val="43137"/>
                    </a:srgbClr>
                  </a:outerShdw>
                </a:effectLst>
              </a:rPr>
              <a:t>H. Pillow </a:t>
            </a:r>
            <a:r>
              <a:rPr lang="en-US" sz="5000" b="1" i="1" dirty="0" smtClean="0">
                <a:solidFill>
                  <a:schemeClr val="bg1"/>
                </a:solidFill>
                <a:effectLst>
                  <a:outerShdw blurRad="38100" dist="38100" dir="2700000" algn="tl">
                    <a:srgbClr val="000000">
                      <a:alpha val="43137"/>
                    </a:srgbClr>
                  </a:outerShdw>
                </a:effectLst>
              </a:rPr>
              <a:t> and  Suzanne B. Lovett</a:t>
            </a:r>
            <a:r>
              <a:rPr lang="en-US" sz="5000" b="1" dirty="0">
                <a:solidFill>
                  <a:schemeClr val="bg1"/>
                </a:solidFill>
                <a:effectLst>
                  <a:outerShdw blurRad="38100" dist="38100" dir="2700000" algn="tl">
                    <a:srgbClr val="000000">
                      <a:alpha val="43137"/>
                    </a:srgbClr>
                  </a:outerShdw>
                </a:effectLst>
              </a:rPr>
              <a:t>	</a:t>
            </a:r>
            <a:endParaRPr lang="en-US" sz="5000" b="1" dirty="0" smtClean="0">
              <a:solidFill>
                <a:schemeClr val="bg1"/>
              </a:solidFill>
              <a:effectLst>
                <a:outerShdw blurRad="38100" dist="38100" dir="2700000" algn="tl">
                  <a:srgbClr val="000000">
                    <a:alpha val="43137"/>
                  </a:srgbClr>
                </a:outerShdw>
              </a:effectLst>
            </a:endParaRPr>
          </a:p>
          <a:p>
            <a:pPr algn="ctr"/>
            <a:endParaRPr lang="en-US" sz="5000" b="1" dirty="0">
              <a:solidFill>
                <a:schemeClr val="bg1"/>
              </a:solidFill>
              <a:effectLst>
                <a:outerShdw blurRad="38100" dist="38100" dir="2700000" algn="tl">
                  <a:srgbClr val="000000">
                    <a:alpha val="43137"/>
                  </a:srgbClr>
                </a:outerShdw>
              </a:effectLst>
            </a:endParaRPr>
          </a:p>
          <a:p>
            <a:pPr algn="ctr"/>
            <a:r>
              <a:rPr lang="en-US" sz="4400" b="1" i="1" dirty="0" smtClean="0">
                <a:solidFill>
                  <a:schemeClr val="bg1"/>
                </a:solidFill>
                <a:effectLst>
                  <a:outerShdw blurRad="38100" dist="38100" dir="2700000" algn="tl">
                    <a:srgbClr val="000000">
                      <a:alpha val="43137"/>
                    </a:srgbClr>
                  </a:outerShdw>
                </a:effectLst>
              </a:rPr>
              <a:t>    </a:t>
            </a:r>
            <a:endParaRPr lang="en-US" sz="4400" b="1" i="1" dirty="0">
              <a:solidFill>
                <a:schemeClr val="bg1"/>
              </a:solidFill>
              <a:effectLst>
                <a:outerShdw blurRad="38100" dist="38100" dir="2700000" algn="tl">
                  <a:srgbClr val="000000">
                    <a:alpha val="43137"/>
                  </a:srgbClr>
                </a:outerShdw>
              </a:effectLst>
            </a:endParaRPr>
          </a:p>
        </p:txBody>
      </p:sp>
      <p:sp>
        <p:nvSpPr>
          <p:cNvPr id="1030" name="Rectangle 29"/>
          <p:cNvSpPr>
            <a:spLocks noChangeArrowheads="1"/>
          </p:cNvSpPr>
          <p:nvPr/>
        </p:nvSpPr>
        <p:spPr bwMode="auto">
          <a:xfrm>
            <a:off x="732304" y="5257800"/>
            <a:ext cx="10134600" cy="26609040"/>
          </a:xfrm>
          <a:prstGeom prst="rect">
            <a:avLst/>
          </a:prstGeom>
          <a:solidFill>
            <a:schemeClr val="bg1"/>
          </a:solidFill>
          <a:ln w="19050">
            <a:solidFill>
              <a:srgbClr val="000066"/>
            </a:solidFill>
            <a:miter lim="800000"/>
            <a:headEnd/>
            <a:tailEnd/>
          </a:ln>
        </p:spPr>
        <p:txBody>
          <a:bodyPr lIns="360000" tIns="360000" rIns="360000" bIns="360000"/>
          <a:lstStyle/>
          <a:p>
            <a:pPr>
              <a:spcBef>
                <a:spcPct val="50000"/>
              </a:spcBef>
            </a:pPr>
            <a:endParaRPr lang="en-US" sz="2400" dirty="0" smtClean="0">
              <a:solidFill>
                <a:srgbClr val="000000"/>
              </a:solidFill>
            </a:endParaRPr>
          </a:p>
          <a:p>
            <a:pPr>
              <a:spcBef>
                <a:spcPct val="50000"/>
              </a:spcBef>
            </a:pPr>
            <a:endParaRPr lang="en-US" sz="2400" dirty="0" smtClean="0">
              <a:solidFill>
                <a:schemeClr val="tx2"/>
              </a:solidFill>
            </a:endParaRPr>
          </a:p>
          <a:p>
            <a:pPr>
              <a:spcBef>
                <a:spcPct val="50000"/>
              </a:spcBef>
            </a:pPr>
            <a:r>
              <a:rPr lang="en-US" sz="2400" dirty="0" smtClean="0">
                <a:solidFill>
                  <a:schemeClr val="tx2"/>
                </a:solidFill>
              </a:rPr>
              <a:t>Inferring </a:t>
            </a:r>
            <a:r>
              <a:rPr lang="en-US" sz="2400" dirty="0">
                <a:solidFill>
                  <a:schemeClr val="tx2"/>
                </a:solidFill>
              </a:rPr>
              <a:t>the causes of others’ actions is an important cognitive activity in the social lives of both children and adults.  Because goals and intentions organize and motivate actions, reasoning about the goals underlying others’ actions is central to social understanding. </a:t>
            </a:r>
            <a:endParaRPr lang="en-US" sz="2400" dirty="0" smtClean="0">
              <a:solidFill>
                <a:schemeClr val="tx2"/>
              </a:solidFill>
            </a:endParaRPr>
          </a:p>
          <a:p>
            <a:pPr>
              <a:spcBef>
                <a:spcPct val="50000"/>
              </a:spcBef>
            </a:pPr>
            <a:r>
              <a:rPr lang="en-US" sz="2400" dirty="0" smtClean="0">
                <a:solidFill>
                  <a:schemeClr val="tx2"/>
                </a:solidFill>
              </a:rPr>
              <a:t>We </a:t>
            </a:r>
            <a:r>
              <a:rPr lang="en-US" sz="2400" dirty="0">
                <a:solidFill>
                  <a:schemeClr val="tx2"/>
                </a:solidFill>
              </a:rPr>
              <a:t>examined (a) whether children and adults prefer to explain another persons’ social behavior in terms of the person’s mood or goals, and (b) what types of goals children and adults attribute to others</a:t>
            </a:r>
            <a:r>
              <a:rPr lang="en-US" sz="2400" dirty="0" smtClean="0">
                <a:solidFill>
                  <a:schemeClr val="tx2"/>
                </a:solidFill>
              </a:rPr>
              <a:t>.</a:t>
            </a:r>
          </a:p>
          <a:p>
            <a:pPr>
              <a:spcBef>
                <a:spcPct val="50000"/>
              </a:spcBef>
            </a:pPr>
            <a:endParaRPr lang="en-US" sz="2400" dirty="0">
              <a:solidFill>
                <a:schemeClr val="tx2"/>
              </a:solidFill>
            </a:endParaRPr>
          </a:p>
          <a:p>
            <a:r>
              <a:rPr lang="en-US" sz="2400" b="1" dirty="0">
                <a:solidFill>
                  <a:schemeClr val="tx2"/>
                </a:solidFill>
              </a:rPr>
              <a:t>Types of Goals:  </a:t>
            </a:r>
            <a:r>
              <a:rPr lang="en-US" sz="2400" dirty="0">
                <a:solidFill>
                  <a:schemeClr val="tx2"/>
                </a:solidFill>
              </a:rPr>
              <a:t>We distinguished among </a:t>
            </a:r>
            <a:r>
              <a:rPr lang="en-US" sz="2400" dirty="0" smtClean="0">
                <a:solidFill>
                  <a:schemeClr val="tx2"/>
                </a:solidFill>
              </a:rPr>
              <a:t>: </a:t>
            </a:r>
            <a:r>
              <a:rPr lang="en-US" sz="2400" dirty="0">
                <a:solidFill>
                  <a:schemeClr val="tx2"/>
                </a:solidFill>
              </a:rPr>
              <a:t>instrumental, social, and </a:t>
            </a:r>
            <a:r>
              <a:rPr lang="en-US" sz="2400" dirty="0" smtClean="0">
                <a:solidFill>
                  <a:schemeClr val="tx2"/>
                </a:solidFill>
              </a:rPr>
              <a:t>psychological goals. </a:t>
            </a:r>
          </a:p>
          <a:p>
            <a:endParaRPr lang="en-US" sz="2400" dirty="0">
              <a:solidFill>
                <a:schemeClr val="tx2"/>
              </a:solidFill>
            </a:endParaRPr>
          </a:p>
          <a:p>
            <a:r>
              <a:rPr lang="en-US" sz="2400" b="1" i="1" dirty="0">
                <a:solidFill>
                  <a:schemeClr val="tx2"/>
                </a:solidFill>
              </a:rPr>
              <a:t>Instrumental goals</a:t>
            </a:r>
            <a:r>
              <a:rPr lang="en-US" sz="2400" dirty="0">
                <a:solidFill>
                  <a:schemeClr val="tx2"/>
                </a:solidFill>
              </a:rPr>
              <a:t> are aimed at affecting the objective state of affairs in the external world, including both objects and overt actions by people (e.g., Steven gave Bill his cupcake so that Bill would have a dessert).  Instrumental goals are relatively transparent because their intended outcomes are potentially observable concrete events and typically follow immediately after an action.  </a:t>
            </a:r>
            <a:endParaRPr lang="en-US" sz="2400" dirty="0" smtClean="0">
              <a:solidFill>
                <a:schemeClr val="tx2"/>
              </a:solidFill>
            </a:endParaRPr>
          </a:p>
          <a:p>
            <a:endParaRPr lang="en-US" sz="2400" dirty="0">
              <a:solidFill>
                <a:schemeClr val="tx2"/>
              </a:solidFill>
            </a:endParaRPr>
          </a:p>
          <a:p>
            <a:r>
              <a:rPr lang="en-US" sz="2400" b="1" i="1" dirty="0">
                <a:solidFill>
                  <a:schemeClr val="tx2"/>
                </a:solidFill>
              </a:rPr>
              <a:t>Social goals</a:t>
            </a:r>
            <a:r>
              <a:rPr lang="en-US" sz="2400" dirty="0">
                <a:solidFill>
                  <a:schemeClr val="tx2"/>
                </a:solidFill>
              </a:rPr>
              <a:t> are aimed at influencing social interactions or relationships (e.g., Steven gave Bill his cupcake so that Bill would be his friend).  Social goals may be less transparent because they involve influencing either another person’s social behavior or the qualities of social relationships, which are more abstract and subjective. </a:t>
            </a:r>
            <a:endParaRPr lang="en-US" sz="2400" dirty="0" smtClean="0">
              <a:solidFill>
                <a:schemeClr val="tx2"/>
              </a:solidFill>
            </a:endParaRPr>
          </a:p>
          <a:p>
            <a:endParaRPr lang="en-US" sz="2400" dirty="0">
              <a:solidFill>
                <a:schemeClr val="tx2"/>
              </a:solidFill>
            </a:endParaRPr>
          </a:p>
          <a:p>
            <a:r>
              <a:rPr lang="en-US" sz="2400" b="1" i="1" dirty="0">
                <a:solidFill>
                  <a:schemeClr val="tx2"/>
                </a:solidFill>
              </a:rPr>
              <a:t>Psychological goals</a:t>
            </a:r>
            <a:r>
              <a:rPr lang="en-US" sz="2400" dirty="0">
                <a:solidFill>
                  <a:schemeClr val="tx2"/>
                </a:solidFill>
              </a:rPr>
              <a:t> are aimed at affecting the mental state of oneself or others (e.g., Steven gave Bill his cupcake so that Bill would be happy).  Psychological goals often are relatively opaque because they are aimed at producing changes in mental states, which are not directly observable and are not necessarily manifested in overt actions. </a:t>
            </a:r>
            <a:endParaRPr lang="en-US" sz="2400" dirty="0" smtClean="0">
              <a:solidFill>
                <a:schemeClr val="tx2"/>
              </a:solidFill>
            </a:endParaRPr>
          </a:p>
          <a:p>
            <a:endParaRPr lang="en-US" sz="2400" dirty="0">
              <a:solidFill>
                <a:schemeClr val="tx2"/>
              </a:solidFill>
            </a:endParaRPr>
          </a:p>
          <a:p>
            <a:r>
              <a:rPr lang="en-US" sz="2400" b="1" dirty="0">
                <a:solidFill>
                  <a:schemeClr val="tx2"/>
                </a:solidFill>
                <a:latin typeface="+mj-lt"/>
              </a:rPr>
              <a:t>Previous </a:t>
            </a:r>
            <a:r>
              <a:rPr lang="en-US" sz="2400" b="1" dirty="0" smtClean="0">
                <a:solidFill>
                  <a:schemeClr val="tx2"/>
                </a:solidFill>
                <a:latin typeface="+mj-lt"/>
              </a:rPr>
              <a:t>Research</a:t>
            </a:r>
          </a:p>
          <a:p>
            <a:endParaRPr lang="en-US" sz="2400" dirty="0">
              <a:solidFill>
                <a:schemeClr val="tx2"/>
              </a:solidFill>
              <a:latin typeface="+mj-lt"/>
            </a:endParaRPr>
          </a:p>
          <a:p>
            <a:r>
              <a:rPr lang="en-US" sz="2400" dirty="0">
                <a:solidFill>
                  <a:schemeClr val="tx2"/>
                </a:solidFill>
                <a:latin typeface="+mj-lt"/>
              </a:rPr>
              <a:t>Two previous studies reported that prior to early adolescence, children mostly provide explanations referring to instrumental or social goals when asked to generate explanations of social actions in response to open-ended questions </a:t>
            </a:r>
            <a:r>
              <a:rPr lang="en-US" sz="2400" dirty="0" smtClean="0">
                <a:solidFill>
                  <a:schemeClr val="tx2"/>
                </a:solidFill>
                <a:latin typeface="+mj-lt"/>
              </a:rPr>
              <a:t>(Lovett &amp; Pillow, 2010; Pillow</a:t>
            </a:r>
            <a:r>
              <a:rPr lang="en-US" sz="2400" dirty="0">
                <a:solidFill>
                  <a:schemeClr val="tx2"/>
                </a:solidFill>
                <a:latin typeface="+mj-lt"/>
              </a:rPr>
              <a:t>, Lovett, &amp; </a:t>
            </a:r>
            <a:r>
              <a:rPr lang="en-US" sz="2400" dirty="0" smtClean="0">
                <a:solidFill>
                  <a:schemeClr val="tx2"/>
                </a:solidFill>
                <a:latin typeface="+mj-lt"/>
              </a:rPr>
              <a:t>Hill, 2008).  </a:t>
            </a:r>
            <a:r>
              <a:rPr lang="en-US" sz="2400" dirty="0">
                <a:solidFill>
                  <a:schemeClr val="tx2"/>
                </a:solidFill>
                <a:latin typeface="+mj-lt"/>
              </a:rPr>
              <a:t>References to psychological goals (i.e., desires to influence a person’s thoughts or feelings) were rare prior to early adolescence. </a:t>
            </a:r>
            <a:endParaRPr lang="en-US" sz="2400" dirty="0" smtClean="0">
              <a:solidFill>
                <a:schemeClr val="tx2"/>
              </a:solidFill>
              <a:latin typeface="+mj-lt"/>
            </a:endParaRPr>
          </a:p>
          <a:p>
            <a:endParaRPr lang="en-US" sz="2400" dirty="0">
              <a:solidFill>
                <a:schemeClr val="tx2"/>
              </a:solidFill>
              <a:latin typeface="+mj-lt"/>
            </a:endParaRPr>
          </a:p>
          <a:p>
            <a:r>
              <a:rPr lang="en-US" sz="2400" b="1" dirty="0">
                <a:solidFill>
                  <a:schemeClr val="tx2"/>
                </a:solidFill>
                <a:latin typeface="+mj-lt"/>
              </a:rPr>
              <a:t>Current </a:t>
            </a:r>
            <a:r>
              <a:rPr lang="en-US" sz="2400" b="1" dirty="0" smtClean="0">
                <a:solidFill>
                  <a:schemeClr val="tx2"/>
                </a:solidFill>
                <a:latin typeface="+mj-lt"/>
              </a:rPr>
              <a:t>Study</a:t>
            </a:r>
          </a:p>
          <a:p>
            <a:endParaRPr lang="en-US" sz="2400" dirty="0">
              <a:solidFill>
                <a:schemeClr val="tx2"/>
              </a:solidFill>
              <a:latin typeface="+mj-lt"/>
            </a:endParaRPr>
          </a:p>
          <a:p>
            <a:r>
              <a:rPr lang="en-US" sz="2400" dirty="0">
                <a:solidFill>
                  <a:schemeClr val="tx2"/>
                </a:solidFill>
                <a:latin typeface="+mj-lt"/>
              </a:rPr>
              <a:t>Because open-ended </a:t>
            </a:r>
            <a:r>
              <a:rPr lang="en-US" sz="2400" dirty="0" smtClean="0">
                <a:solidFill>
                  <a:srgbClr val="000000"/>
                </a:solidFill>
                <a:latin typeface="+mj-lt"/>
              </a:rPr>
              <a:t>questioning requires </a:t>
            </a:r>
            <a:r>
              <a:rPr lang="en-US" sz="2400" dirty="0">
                <a:solidFill>
                  <a:srgbClr val="000000"/>
                </a:solidFill>
                <a:latin typeface="+mj-lt"/>
              </a:rPr>
              <a:t>children to produce a verbal explanation, </a:t>
            </a:r>
            <a:r>
              <a:rPr lang="en-US" sz="2400" dirty="0" smtClean="0">
                <a:solidFill>
                  <a:srgbClr val="000000"/>
                </a:solidFill>
                <a:latin typeface="+mj-lt"/>
              </a:rPr>
              <a:t>it </a:t>
            </a:r>
            <a:r>
              <a:rPr lang="en-US" sz="2400" dirty="0">
                <a:solidFill>
                  <a:srgbClr val="000000"/>
                </a:solidFill>
                <a:latin typeface="+mj-lt"/>
              </a:rPr>
              <a:t>may not be </a:t>
            </a:r>
            <a:r>
              <a:rPr lang="en-US" sz="2400" dirty="0" smtClean="0">
                <a:solidFill>
                  <a:srgbClr val="000000"/>
                </a:solidFill>
                <a:latin typeface="+mj-lt"/>
              </a:rPr>
              <a:t>a sensitive </a:t>
            </a:r>
            <a:r>
              <a:rPr lang="en-US" sz="2400" dirty="0">
                <a:solidFill>
                  <a:srgbClr val="000000"/>
                </a:solidFill>
                <a:latin typeface="+mj-lt"/>
              </a:rPr>
              <a:t>measure of children’s </a:t>
            </a:r>
            <a:r>
              <a:rPr lang="en-US" sz="2400" dirty="0" smtClean="0">
                <a:solidFill>
                  <a:srgbClr val="000000"/>
                </a:solidFill>
                <a:latin typeface="+mj-lt"/>
              </a:rPr>
              <a:t>recognition </a:t>
            </a:r>
            <a:r>
              <a:rPr lang="en-US" sz="2400" dirty="0">
                <a:solidFill>
                  <a:srgbClr val="000000"/>
                </a:solidFill>
                <a:latin typeface="+mj-lt"/>
              </a:rPr>
              <a:t>of another person’s goals.   Therefore, we presented </a:t>
            </a:r>
            <a:r>
              <a:rPr lang="en-US" sz="2400" dirty="0" smtClean="0">
                <a:solidFill>
                  <a:srgbClr val="000000"/>
                </a:solidFill>
                <a:latin typeface="+mj-lt"/>
              </a:rPr>
              <a:t>participants with a </a:t>
            </a:r>
            <a:r>
              <a:rPr lang="en-US" sz="2400" dirty="0">
                <a:solidFill>
                  <a:srgbClr val="000000"/>
                </a:solidFill>
                <a:latin typeface="+mj-lt"/>
              </a:rPr>
              <a:t>set of possible explanations for social events and asked </a:t>
            </a:r>
            <a:r>
              <a:rPr lang="en-US" sz="2400" dirty="0" smtClean="0">
                <a:solidFill>
                  <a:srgbClr val="000000"/>
                </a:solidFill>
                <a:latin typeface="+mj-lt"/>
              </a:rPr>
              <a:t>them to </a:t>
            </a:r>
            <a:r>
              <a:rPr lang="en-US" sz="2400" dirty="0">
                <a:solidFill>
                  <a:srgbClr val="000000"/>
                </a:solidFill>
                <a:latin typeface="+mj-lt"/>
              </a:rPr>
              <a:t>rate them. Children may endorse </a:t>
            </a:r>
            <a:r>
              <a:rPr lang="en-US" sz="2400" dirty="0" smtClean="0">
                <a:solidFill>
                  <a:srgbClr val="000000"/>
                </a:solidFill>
                <a:latin typeface="+mj-lt"/>
              </a:rPr>
              <a:t>psychological-goal explanations </a:t>
            </a:r>
            <a:r>
              <a:rPr lang="en-US" sz="2400" dirty="0">
                <a:solidFill>
                  <a:srgbClr val="000000"/>
                </a:solidFill>
                <a:latin typeface="+mj-lt"/>
              </a:rPr>
              <a:t>even though they do not spontaneously provide them</a:t>
            </a:r>
            <a:r>
              <a:rPr lang="en-US" sz="2400" dirty="0" smtClean="0">
                <a:solidFill>
                  <a:schemeClr val="tx2"/>
                </a:solidFill>
                <a:latin typeface="+mj-lt"/>
              </a:rPr>
              <a:t>.</a:t>
            </a:r>
          </a:p>
          <a:p>
            <a:endParaRPr lang="en-US" sz="2400" dirty="0">
              <a:solidFill>
                <a:schemeClr val="tx2"/>
              </a:solidFill>
              <a:latin typeface="+mj-lt"/>
            </a:endParaRPr>
          </a:p>
          <a:p>
            <a:r>
              <a:rPr lang="en-US" sz="2400" b="1" dirty="0" smtClean="0">
                <a:solidFill>
                  <a:schemeClr val="tx2"/>
                </a:solidFill>
                <a:latin typeface="+mj-lt"/>
              </a:rPr>
              <a:t>Prediction</a:t>
            </a:r>
          </a:p>
          <a:p>
            <a:endParaRPr lang="en-US" sz="2400" dirty="0">
              <a:solidFill>
                <a:schemeClr val="tx2"/>
              </a:solidFill>
              <a:latin typeface="+mj-lt"/>
            </a:endParaRPr>
          </a:p>
          <a:p>
            <a:r>
              <a:rPr lang="en-US" sz="2400" dirty="0">
                <a:solidFill>
                  <a:schemeClr val="tx2"/>
                </a:solidFill>
                <a:latin typeface="+mj-lt"/>
              </a:rPr>
              <a:t>We expected that younger children might attribute </a:t>
            </a:r>
            <a:r>
              <a:rPr lang="en-US" sz="2400" dirty="0" smtClean="0">
                <a:solidFill>
                  <a:schemeClr val="tx2"/>
                </a:solidFill>
                <a:latin typeface="+mj-lt"/>
              </a:rPr>
              <a:t>instrumental-goal explanations to </a:t>
            </a:r>
            <a:r>
              <a:rPr lang="en-US" sz="2400" dirty="0">
                <a:solidFill>
                  <a:schemeClr val="tx2"/>
                </a:solidFill>
                <a:latin typeface="+mj-lt"/>
              </a:rPr>
              <a:t>others more readily than they attribute social or, especially, psychological goals</a:t>
            </a:r>
            <a:r>
              <a:rPr lang="en-US" sz="2400" dirty="0" smtClean="0">
                <a:solidFill>
                  <a:schemeClr val="tx2"/>
                </a:solidFill>
                <a:latin typeface="+mj-lt"/>
              </a:rPr>
              <a:t>.  Thus, first grader children should rate instrumental goals higher than social or psychological goals.</a:t>
            </a:r>
          </a:p>
          <a:p>
            <a:endParaRPr lang="en-US" sz="2400" dirty="0">
              <a:solidFill>
                <a:schemeClr val="tx2"/>
              </a:solidFill>
              <a:latin typeface="+mj-lt"/>
            </a:endParaRPr>
          </a:p>
          <a:p>
            <a:r>
              <a:rPr lang="en-US" sz="2400" dirty="0" smtClean="0">
                <a:solidFill>
                  <a:schemeClr val="tx2"/>
                </a:solidFill>
                <a:latin typeface="+mj-lt"/>
              </a:rPr>
              <a:t>We also expected that social and psychological goals would be more central to older children’s and adults’ understanding of social events.  Therefore, older children and adults should rate social and psychological goals higher than instrumental goals.</a:t>
            </a:r>
            <a:endParaRPr lang="en-US" sz="2400" dirty="0">
              <a:solidFill>
                <a:schemeClr val="tx2"/>
              </a:solidFill>
              <a:latin typeface="+mj-lt"/>
            </a:endParaRPr>
          </a:p>
          <a:p>
            <a:pPr>
              <a:spcBef>
                <a:spcPct val="50000"/>
              </a:spcBef>
            </a:pPr>
            <a:endParaRPr lang="en-US" sz="2400" b="1" dirty="0" smtClean="0">
              <a:solidFill>
                <a:schemeClr val="tx2"/>
              </a:solidFill>
              <a:latin typeface="+mj-lt"/>
            </a:endParaRPr>
          </a:p>
          <a:p>
            <a:pPr algn="just">
              <a:spcBef>
                <a:spcPct val="50000"/>
              </a:spcBef>
              <a:buFont typeface="Wingdings" pitchFamily="2" charset="2"/>
              <a:buChar char="§"/>
              <a:defRPr/>
            </a:pPr>
            <a:endParaRPr lang="en-US" sz="2400" dirty="0">
              <a:solidFill>
                <a:srgbClr val="000000"/>
              </a:solidFill>
            </a:endParaRPr>
          </a:p>
          <a:p>
            <a:pPr algn="just">
              <a:spcBef>
                <a:spcPct val="50000"/>
              </a:spcBef>
              <a:defRPr/>
            </a:pPr>
            <a:endParaRPr lang="en-US" sz="2400" b="1" i="1" dirty="0" smtClean="0">
              <a:solidFill>
                <a:srgbClr val="000000"/>
              </a:solidFill>
            </a:endParaRPr>
          </a:p>
          <a:p>
            <a:pPr>
              <a:spcBef>
                <a:spcPct val="50000"/>
              </a:spcBef>
            </a:pPr>
            <a:endParaRPr lang="en-US" sz="2400" dirty="0">
              <a:solidFill>
                <a:srgbClr val="000000"/>
              </a:solidFill>
            </a:endParaRPr>
          </a:p>
          <a:p>
            <a:pPr>
              <a:spcBef>
                <a:spcPct val="50000"/>
              </a:spcBef>
            </a:pPr>
            <a:endParaRPr lang="en-US" sz="2800" dirty="0">
              <a:solidFill>
                <a:srgbClr val="000000"/>
              </a:solidFill>
            </a:endParaRPr>
          </a:p>
        </p:txBody>
      </p:sp>
      <p:sp>
        <p:nvSpPr>
          <p:cNvPr id="31" name="Rectangle 30"/>
          <p:cNvSpPr>
            <a:spLocks noChangeArrowheads="1"/>
          </p:cNvSpPr>
          <p:nvPr/>
        </p:nvSpPr>
        <p:spPr bwMode="auto">
          <a:xfrm>
            <a:off x="11577037" y="5262880"/>
            <a:ext cx="10134600" cy="26558240"/>
          </a:xfrm>
          <a:prstGeom prst="rect">
            <a:avLst/>
          </a:prstGeom>
          <a:solidFill>
            <a:schemeClr val="bg1"/>
          </a:solidFill>
          <a:ln w="19050">
            <a:solidFill>
              <a:srgbClr val="000066"/>
            </a:solidFill>
            <a:miter lim="800000"/>
            <a:headEnd/>
            <a:tailEnd/>
          </a:ln>
        </p:spPr>
        <p:txBody>
          <a:bodyPr lIns="360000" tIns="360000" rIns="360000" bIns="360000"/>
          <a:lstStyle/>
          <a:p>
            <a:pPr>
              <a:spcBef>
                <a:spcPct val="50000"/>
              </a:spcBef>
            </a:pPr>
            <a:endParaRPr lang="en-US" sz="2800" b="1" dirty="0" smtClean="0">
              <a:solidFill>
                <a:schemeClr val="tx2"/>
              </a:solidFill>
            </a:endParaRPr>
          </a:p>
          <a:p>
            <a:pPr>
              <a:spcBef>
                <a:spcPct val="50000"/>
              </a:spcBef>
            </a:pPr>
            <a:endParaRPr lang="en-US" sz="2400" b="1" dirty="0" smtClean="0">
              <a:solidFill>
                <a:schemeClr val="tx2"/>
              </a:solidFill>
            </a:endParaRPr>
          </a:p>
          <a:p>
            <a:pPr>
              <a:spcBef>
                <a:spcPct val="50000"/>
              </a:spcBef>
            </a:pPr>
            <a:r>
              <a:rPr lang="en-US" sz="2400" b="1" dirty="0" smtClean="0">
                <a:solidFill>
                  <a:schemeClr val="tx2"/>
                </a:solidFill>
              </a:rPr>
              <a:t>Participants</a:t>
            </a:r>
            <a:endParaRPr lang="en-US" sz="2400" b="1" i="1" dirty="0">
              <a:solidFill>
                <a:schemeClr val="tx2"/>
              </a:solidFill>
            </a:endParaRPr>
          </a:p>
          <a:p>
            <a:pPr>
              <a:spcBef>
                <a:spcPct val="50000"/>
              </a:spcBef>
            </a:pPr>
            <a:r>
              <a:rPr lang="en-US" sz="2400" dirty="0" smtClean="0">
                <a:solidFill>
                  <a:schemeClr val="tx2"/>
                </a:solidFill>
              </a:rPr>
              <a:t>Twenty first-grade children, 20 third-grade children, 20 fifth-grade children, and 20 adults participated.</a:t>
            </a:r>
          </a:p>
          <a:p>
            <a:endParaRPr lang="en-US" sz="2400" b="1" dirty="0" smtClean="0">
              <a:solidFill>
                <a:schemeClr val="tx2"/>
              </a:solidFill>
            </a:endParaRPr>
          </a:p>
          <a:p>
            <a:r>
              <a:rPr lang="en-US" sz="2400" b="1" dirty="0" smtClean="0">
                <a:solidFill>
                  <a:schemeClr val="tx2"/>
                </a:solidFill>
              </a:rPr>
              <a:t>Procedure</a:t>
            </a:r>
          </a:p>
          <a:p>
            <a:endParaRPr lang="en-US" sz="2400" dirty="0">
              <a:solidFill>
                <a:schemeClr val="tx2"/>
              </a:solidFill>
            </a:endParaRPr>
          </a:p>
          <a:p>
            <a:r>
              <a:rPr lang="en-US" sz="2400" b="1" i="1" dirty="0">
                <a:solidFill>
                  <a:schemeClr val="tx2"/>
                </a:solidFill>
              </a:rPr>
              <a:t>Stories:</a:t>
            </a:r>
            <a:r>
              <a:rPr lang="en-US" sz="2400" dirty="0">
                <a:solidFill>
                  <a:schemeClr val="tx2"/>
                </a:solidFill>
              </a:rPr>
              <a:t>  Participants heard four stories containing a social interaction.  One character, the  actor, behaved either </a:t>
            </a:r>
            <a:r>
              <a:rPr lang="en-US" sz="2400" dirty="0" smtClean="0">
                <a:solidFill>
                  <a:schemeClr val="tx2"/>
                </a:solidFill>
              </a:rPr>
              <a:t>positively </a:t>
            </a:r>
            <a:r>
              <a:rPr lang="en-US" sz="2400" dirty="0">
                <a:solidFill>
                  <a:schemeClr val="tx2"/>
                </a:solidFill>
              </a:rPr>
              <a:t>(e.g., sharing a toy, helping another child) or negatively (e.g., excluding someone from a game, refusing an invitation) toward a second character, the recipient.  </a:t>
            </a:r>
            <a:endParaRPr lang="en-US" sz="2400" dirty="0" smtClean="0">
              <a:solidFill>
                <a:schemeClr val="tx2"/>
              </a:solidFill>
            </a:endParaRPr>
          </a:p>
          <a:p>
            <a:endParaRPr lang="en-US" sz="2400" dirty="0">
              <a:solidFill>
                <a:schemeClr val="tx2"/>
              </a:solidFill>
            </a:endParaRPr>
          </a:p>
          <a:p>
            <a:pPr marL="342900" indent="-342900">
              <a:buFont typeface="Arial" panose="020B0604020202020204" pitchFamily="34" charset="0"/>
              <a:buChar char="•"/>
            </a:pPr>
            <a:r>
              <a:rPr lang="en-US" sz="2400" b="1" dirty="0" smtClean="0">
                <a:solidFill>
                  <a:schemeClr val="tx2"/>
                </a:solidFill>
              </a:rPr>
              <a:t>Positive </a:t>
            </a:r>
            <a:r>
              <a:rPr lang="en-US" sz="2400" b="1" dirty="0">
                <a:solidFill>
                  <a:schemeClr val="tx2"/>
                </a:solidFill>
              </a:rPr>
              <a:t>Story:</a:t>
            </a:r>
            <a:r>
              <a:rPr lang="en-US" sz="2400" dirty="0">
                <a:solidFill>
                  <a:schemeClr val="tx2"/>
                </a:solidFill>
              </a:rPr>
              <a:t>  Every day after lunch, someone has to stay inside and clean up.  Today it was Zach’s turn to stay inside and clean up.  All the other children went outside to play.  Zach started putting some books away.  Andrew stayed in the room and helped Zach clean </a:t>
            </a:r>
            <a:r>
              <a:rPr lang="en-US" sz="2400" dirty="0" smtClean="0">
                <a:solidFill>
                  <a:schemeClr val="tx2"/>
                </a:solidFill>
              </a:rPr>
              <a:t>up. </a:t>
            </a:r>
          </a:p>
          <a:p>
            <a:endParaRPr lang="en-US" sz="2400" dirty="0">
              <a:solidFill>
                <a:schemeClr val="tx2"/>
              </a:solidFill>
            </a:endParaRPr>
          </a:p>
          <a:p>
            <a:pPr marL="342900" indent="-342900">
              <a:buFont typeface="Arial" panose="020B0604020202020204" pitchFamily="34" charset="0"/>
              <a:buChar char="•"/>
            </a:pPr>
            <a:r>
              <a:rPr lang="en-US" sz="2400" b="1" dirty="0" smtClean="0">
                <a:solidFill>
                  <a:schemeClr val="tx2"/>
                </a:solidFill>
              </a:rPr>
              <a:t>Negative </a:t>
            </a:r>
            <a:r>
              <a:rPr lang="en-US" sz="2400" b="1" dirty="0">
                <a:solidFill>
                  <a:schemeClr val="tx2"/>
                </a:solidFill>
              </a:rPr>
              <a:t>Story:</a:t>
            </a:r>
            <a:r>
              <a:rPr lang="en-US" sz="2400" dirty="0">
                <a:solidFill>
                  <a:schemeClr val="tx2"/>
                </a:solidFill>
              </a:rPr>
              <a:t>  After school, Kaitlyn wanted to play soccer.  She needed to find some more kids to play soccer.  Then Kaitlyn saw Lauren.  Kaitlyn said, “Lauren, come play soccer.  You can be on my team.”  Lauren said, “No Kaitlyn, I’m going home.  I don’t want to play soccer today.”</a:t>
            </a:r>
          </a:p>
          <a:p>
            <a:r>
              <a:rPr lang="en-US" sz="2800" dirty="0"/>
              <a:t> </a:t>
            </a:r>
            <a:endParaRPr lang="en-US" sz="2800" dirty="0">
              <a:solidFill>
                <a:schemeClr val="tx2"/>
              </a:solidFill>
            </a:endParaRPr>
          </a:p>
          <a:p>
            <a:r>
              <a:rPr lang="en-US" sz="2400" b="1" i="1" dirty="0" smtClean="0">
                <a:solidFill>
                  <a:schemeClr val="tx2"/>
                </a:solidFill>
              </a:rPr>
              <a:t>Explanations:</a:t>
            </a:r>
            <a:r>
              <a:rPr lang="en-US" sz="2400" dirty="0" smtClean="0">
                <a:solidFill>
                  <a:schemeClr val="tx2"/>
                </a:solidFill>
              </a:rPr>
              <a:t>  Using a five-point Likert-type scale, participants </a:t>
            </a:r>
            <a:r>
              <a:rPr lang="en-US" sz="2400" dirty="0">
                <a:solidFill>
                  <a:schemeClr val="tx2"/>
                </a:solidFill>
              </a:rPr>
              <a:t>rated </a:t>
            </a:r>
            <a:r>
              <a:rPr lang="en-US" sz="2400" dirty="0" smtClean="0">
                <a:solidFill>
                  <a:schemeClr val="tx2"/>
                </a:solidFill>
              </a:rPr>
              <a:t>the </a:t>
            </a:r>
            <a:r>
              <a:rPr lang="en-US" sz="2400" dirty="0">
                <a:solidFill>
                  <a:schemeClr val="tx2"/>
                </a:solidFill>
              </a:rPr>
              <a:t>likelihood of four possible explanations for the target event:  </a:t>
            </a:r>
            <a:endParaRPr lang="en-US" sz="2400" dirty="0" smtClean="0">
              <a:solidFill>
                <a:schemeClr val="tx2"/>
              </a:solidFill>
            </a:endParaRPr>
          </a:p>
          <a:p>
            <a:endParaRPr lang="en-US" sz="2400" dirty="0">
              <a:solidFill>
                <a:schemeClr val="tx2"/>
              </a:solidFill>
            </a:endParaRPr>
          </a:p>
          <a:p>
            <a:pPr marL="342900" indent="-342900">
              <a:buFont typeface="Arial" panose="020B0604020202020204" pitchFamily="34" charset="0"/>
              <a:buChar char="•"/>
            </a:pPr>
            <a:r>
              <a:rPr lang="en-US" sz="2400" b="1" dirty="0">
                <a:solidFill>
                  <a:schemeClr val="tx2"/>
                </a:solidFill>
              </a:rPr>
              <a:t>Actor’s Mood:</a:t>
            </a:r>
            <a:r>
              <a:rPr lang="en-US" sz="2400" dirty="0">
                <a:solidFill>
                  <a:schemeClr val="tx2"/>
                </a:solidFill>
              </a:rPr>
              <a:t>  Actor was in a good mood or bad mood</a:t>
            </a:r>
            <a:r>
              <a:rPr lang="en-US" sz="2400" dirty="0" smtClean="0">
                <a:solidFill>
                  <a:schemeClr val="tx2"/>
                </a:solidFill>
              </a:rPr>
              <a:t>.</a:t>
            </a:r>
          </a:p>
          <a:p>
            <a:pPr marL="342900" indent="-342900">
              <a:buFont typeface="Arial" panose="020B0604020202020204" pitchFamily="34" charset="0"/>
              <a:buChar char="•"/>
            </a:pPr>
            <a:endParaRPr lang="en-US" sz="2400"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Instrumental </a:t>
            </a:r>
            <a:r>
              <a:rPr lang="en-US" sz="2400" b="1" dirty="0">
                <a:solidFill>
                  <a:schemeClr val="tx2"/>
                </a:solidFill>
              </a:rPr>
              <a:t>Goal:</a:t>
            </a:r>
            <a:r>
              <a:rPr lang="en-US" sz="2400" dirty="0">
                <a:solidFill>
                  <a:schemeClr val="tx2"/>
                </a:solidFill>
              </a:rPr>
              <a:t>   Actor’s goal was to influence the physical environment</a:t>
            </a:r>
            <a:r>
              <a:rPr lang="en-US" sz="2400" dirty="0" smtClean="0">
                <a:solidFill>
                  <a:schemeClr val="tx2"/>
                </a:solidFill>
              </a:rPr>
              <a:t>.</a:t>
            </a:r>
          </a:p>
          <a:p>
            <a:pPr marL="342900" indent="-342900">
              <a:buFont typeface="Arial" panose="020B0604020202020204" pitchFamily="34" charset="0"/>
              <a:buChar char="•"/>
            </a:pPr>
            <a:endParaRPr lang="en-US" sz="2400"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Social </a:t>
            </a:r>
            <a:r>
              <a:rPr lang="en-US" sz="2400" b="1" dirty="0">
                <a:solidFill>
                  <a:schemeClr val="tx2"/>
                </a:solidFill>
              </a:rPr>
              <a:t>Goal</a:t>
            </a:r>
            <a:r>
              <a:rPr lang="en-US" sz="2400" dirty="0">
                <a:solidFill>
                  <a:schemeClr val="tx2"/>
                </a:solidFill>
              </a:rPr>
              <a:t>:  Actor’s goal was to  influence the actor’s relationship with the recipient</a:t>
            </a:r>
            <a:r>
              <a:rPr lang="en-US" sz="2400" dirty="0" smtClean="0">
                <a:solidFill>
                  <a:schemeClr val="tx2"/>
                </a:solidFill>
              </a:rPr>
              <a:t>.</a:t>
            </a:r>
          </a:p>
          <a:p>
            <a:pPr marL="342900" indent="-342900">
              <a:buFont typeface="Arial" panose="020B0604020202020204" pitchFamily="34" charset="0"/>
              <a:buChar char="•"/>
            </a:pPr>
            <a:endParaRPr lang="en-US" sz="2400"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Psychological </a:t>
            </a:r>
            <a:r>
              <a:rPr lang="en-US" sz="2400" b="1" dirty="0">
                <a:solidFill>
                  <a:schemeClr val="tx2"/>
                </a:solidFill>
              </a:rPr>
              <a:t>Goal:</a:t>
            </a:r>
            <a:r>
              <a:rPr lang="en-US" sz="2400" dirty="0">
                <a:solidFill>
                  <a:schemeClr val="tx2"/>
                </a:solidFill>
              </a:rPr>
              <a:t>  Actor’s goal was to influence the recipient’s mental state.  </a:t>
            </a:r>
            <a:endParaRPr lang="en-US" sz="2400" dirty="0" smtClean="0">
              <a:solidFill>
                <a:schemeClr val="tx2"/>
              </a:solidFill>
            </a:endParaRPr>
          </a:p>
          <a:p>
            <a:endParaRPr lang="en-US" sz="2400" dirty="0">
              <a:solidFill>
                <a:schemeClr val="tx2"/>
              </a:solidFill>
            </a:endParaRPr>
          </a:p>
          <a:p>
            <a:r>
              <a:rPr lang="en-US" sz="2400" b="1" i="1" dirty="0" smtClean="0">
                <a:solidFill>
                  <a:schemeClr val="tx2"/>
                </a:solidFill>
              </a:rPr>
              <a:t>Positive </a:t>
            </a:r>
            <a:r>
              <a:rPr lang="en-US" sz="2400" b="1" i="1" dirty="0">
                <a:solidFill>
                  <a:schemeClr val="tx2"/>
                </a:solidFill>
              </a:rPr>
              <a:t>Story</a:t>
            </a:r>
            <a:r>
              <a:rPr lang="en-US" sz="2400" b="1" dirty="0">
                <a:solidFill>
                  <a:schemeClr val="tx2"/>
                </a:solidFill>
              </a:rPr>
              <a:t>:</a:t>
            </a:r>
            <a:r>
              <a:rPr lang="en-US" sz="2400" dirty="0">
                <a:solidFill>
                  <a:schemeClr val="tx2"/>
                </a:solidFill>
              </a:rPr>
              <a:t> </a:t>
            </a:r>
            <a:r>
              <a:rPr lang="en-US" sz="2400" dirty="0" smtClean="0">
                <a:solidFill>
                  <a:schemeClr val="tx2"/>
                </a:solidFill>
              </a:rPr>
              <a:t> For example, participants </a:t>
            </a:r>
            <a:r>
              <a:rPr lang="en-US" sz="2400" dirty="0">
                <a:solidFill>
                  <a:schemeClr val="tx2"/>
                </a:solidFill>
              </a:rPr>
              <a:t>explained why Andrew helped Zach clean up the room by rating four explanations:  </a:t>
            </a:r>
            <a:endParaRPr lang="en-US" sz="2400" dirty="0" smtClean="0">
              <a:solidFill>
                <a:schemeClr val="tx2"/>
              </a:solidFill>
            </a:endParaRPr>
          </a:p>
          <a:p>
            <a:endParaRPr lang="en-US" sz="2400" dirty="0">
              <a:solidFill>
                <a:schemeClr val="tx2"/>
              </a:solidFill>
            </a:endParaRPr>
          </a:p>
          <a:p>
            <a:pPr marL="342900" indent="-342900">
              <a:buFont typeface="Arial" panose="020B0604020202020204" pitchFamily="34" charset="0"/>
              <a:buChar char="•"/>
            </a:pPr>
            <a:r>
              <a:rPr lang="en-US" sz="2400" b="1" dirty="0">
                <a:solidFill>
                  <a:schemeClr val="tx2"/>
                </a:solidFill>
              </a:rPr>
              <a:t>Actor’s Mood:</a:t>
            </a:r>
            <a:r>
              <a:rPr lang="en-US" sz="2400" dirty="0">
                <a:solidFill>
                  <a:schemeClr val="tx2"/>
                </a:solidFill>
              </a:rPr>
              <a:t>  Why did Andrew help Zach clean up the room? Was it because Andrew was in a good mood? Show me how likely that is.</a:t>
            </a:r>
          </a:p>
          <a:p>
            <a:pPr marL="342900" indent="-342900">
              <a:buFont typeface="Arial" panose="020B0604020202020204" pitchFamily="34" charset="0"/>
              <a:buChar char="•"/>
            </a:pPr>
            <a:endParaRPr lang="en-US" sz="2400" b="1"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Instrumental </a:t>
            </a:r>
            <a:r>
              <a:rPr lang="en-US" sz="2400" b="1" dirty="0">
                <a:solidFill>
                  <a:schemeClr val="tx2"/>
                </a:solidFill>
              </a:rPr>
              <a:t>Goal</a:t>
            </a:r>
            <a:r>
              <a:rPr lang="en-US" sz="2400" dirty="0">
                <a:solidFill>
                  <a:schemeClr val="tx2"/>
                </a:solidFill>
              </a:rPr>
              <a:t>: Why did Andrew help Zach clean up the room? Was it because Andrew wanted the room to be neat and clean? Show me how likely that is.</a:t>
            </a:r>
          </a:p>
          <a:p>
            <a:pPr marL="342900" indent="-342900">
              <a:buFont typeface="Arial" panose="020B0604020202020204" pitchFamily="34" charset="0"/>
              <a:buChar char="•"/>
            </a:pPr>
            <a:endParaRPr lang="en-US" sz="2400" b="1"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Social </a:t>
            </a:r>
            <a:r>
              <a:rPr lang="en-US" sz="2400" b="1" dirty="0">
                <a:solidFill>
                  <a:schemeClr val="tx2"/>
                </a:solidFill>
              </a:rPr>
              <a:t>Goal:</a:t>
            </a:r>
            <a:r>
              <a:rPr lang="en-US" sz="2400" dirty="0">
                <a:solidFill>
                  <a:schemeClr val="tx2"/>
                </a:solidFill>
              </a:rPr>
              <a:t>  Why did Andrew help Zach clean up the room? Was it because Andrew wanted to make friends with Zach? Show me how likely that is.</a:t>
            </a:r>
          </a:p>
          <a:p>
            <a:pPr marL="342900" indent="-342900">
              <a:buFont typeface="Arial" panose="020B0604020202020204" pitchFamily="34" charset="0"/>
              <a:buChar char="•"/>
            </a:pPr>
            <a:endParaRPr lang="en-US" sz="2400" b="1"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Psychological </a:t>
            </a:r>
            <a:r>
              <a:rPr lang="en-US" sz="2400" b="1" dirty="0">
                <a:solidFill>
                  <a:schemeClr val="tx2"/>
                </a:solidFill>
              </a:rPr>
              <a:t>Goal:</a:t>
            </a:r>
            <a:r>
              <a:rPr lang="en-US" sz="2400" dirty="0">
                <a:solidFill>
                  <a:schemeClr val="tx2"/>
                </a:solidFill>
              </a:rPr>
              <a:t>  Why did Andrew help Zach clean up the room? Was it because Andrew wanted to make Zach feel good? Show me how likely that is.</a:t>
            </a:r>
          </a:p>
          <a:p>
            <a:r>
              <a:rPr lang="en-US" sz="2800" dirty="0"/>
              <a:t> </a:t>
            </a:r>
            <a:endParaRPr lang="en-US" sz="2400" dirty="0">
              <a:solidFill>
                <a:schemeClr val="tx2"/>
              </a:solidFill>
            </a:endParaRPr>
          </a:p>
          <a:p>
            <a:pPr>
              <a:spcBef>
                <a:spcPct val="50000"/>
              </a:spcBef>
            </a:pPr>
            <a:r>
              <a:rPr lang="en-US" sz="2400" dirty="0" smtClean="0">
                <a:solidFill>
                  <a:schemeClr val="tx2"/>
                </a:solidFill>
              </a:rPr>
              <a:t>	</a:t>
            </a:r>
            <a:endParaRPr lang="en-US" sz="2400" dirty="0">
              <a:solidFill>
                <a:schemeClr val="tx2"/>
              </a:solidFill>
            </a:endParaRPr>
          </a:p>
        </p:txBody>
      </p:sp>
      <p:sp>
        <p:nvSpPr>
          <p:cNvPr id="1032" name="Rectangle 31"/>
          <p:cNvSpPr>
            <a:spLocks noChangeArrowheads="1"/>
          </p:cNvSpPr>
          <p:nvPr/>
        </p:nvSpPr>
        <p:spPr bwMode="auto">
          <a:xfrm>
            <a:off x="22039436" y="5260610"/>
            <a:ext cx="10225088" cy="26606230"/>
          </a:xfrm>
          <a:prstGeom prst="rect">
            <a:avLst/>
          </a:prstGeom>
          <a:solidFill>
            <a:schemeClr val="bg1"/>
          </a:solidFill>
          <a:ln w="19050">
            <a:solidFill>
              <a:srgbClr val="000066"/>
            </a:solidFill>
            <a:miter lim="800000"/>
            <a:headEnd/>
            <a:tailEnd/>
          </a:ln>
        </p:spPr>
        <p:txBody>
          <a:bodyPr lIns="360000" tIns="360000" rIns="360000" bIns="360000"/>
          <a:lstStyle/>
          <a:p>
            <a:r>
              <a:rPr lang="en-US" sz="2400" b="1" i="1" dirty="0" smtClean="0">
                <a:solidFill>
                  <a:srgbClr val="000000"/>
                </a:solidFill>
              </a:rPr>
              <a:t>Negative </a:t>
            </a:r>
            <a:r>
              <a:rPr lang="en-US" sz="2400" b="1" i="1" dirty="0">
                <a:solidFill>
                  <a:schemeClr val="tx2"/>
                </a:solidFill>
              </a:rPr>
              <a:t>Story:</a:t>
            </a:r>
            <a:r>
              <a:rPr lang="en-US" sz="2400" i="1" dirty="0">
                <a:solidFill>
                  <a:schemeClr val="tx2"/>
                </a:solidFill>
              </a:rPr>
              <a:t>  </a:t>
            </a:r>
            <a:r>
              <a:rPr lang="en-US" sz="2400" dirty="0">
                <a:solidFill>
                  <a:schemeClr val="tx2"/>
                </a:solidFill>
              </a:rPr>
              <a:t>Participants explained why </a:t>
            </a:r>
            <a:r>
              <a:rPr lang="en-US" sz="2400" dirty="0" smtClean="0">
                <a:solidFill>
                  <a:schemeClr val="tx2"/>
                </a:solidFill>
              </a:rPr>
              <a:t>Lauren </a:t>
            </a:r>
            <a:r>
              <a:rPr lang="en-US" sz="2400" dirty="0">
                <a:solidFill>
                  <a:schemeClr val="tx2"/>
                </a:solidFill>
              </a:rPr>
              <a:t>declined Kaitlyn’s invitation by rating four explanations:  </a:t>
            </a:r>
          </a:p>
          <a:p>
            <a:endParaRPr lang="en-US" sz="2400" dirty="0">
              <a:solidFill>
                <a:schemeClr val="tx2"/>
              </a:solidFill>
            </a:endParaRPr>
          </a:p>
          <a:p>
            <a:pPr marL="342900" indent="-342900">
              <a:buFont typeface="Arial" panose="020B0604020202020204" pitchFamily="34" charset="0"/>
              <a:buChar char="•"/>
            </a:pPr>
            <a:r>
              <a:rPr lang="en-US" sz="2400" b="1" dirty="0">
                <a:solidFill>
                  <a:schemeClr val="tx2"/>
                </a:solidFill>
              </a:rPr>
              <a:t>Actor’s Mood:</a:t>
            </a:r>
            <a:r>
              <a:rPr lang="en-US" sz="2400" dirty="0">
                <a:solidFill>
                  <a:schemeClr val="tx2"/>
                </a:solidFill>
              </a:rPr>
              <a:t> Why did Lauren tell Kaitlyn say she doesn’t want to play? Was it because Lauren is in a bad mood?  Show me how likely that is</a:t>
            </a:r>
            <a:r>
              <a:rPr lang="en-US" sz="2400" dirty="0" smtClean="0">
                <a:solidFill>
                  <a:schemeClr val="tx2"/>
                </a:solidFill>
              </a:rPr>
              <a:t>.</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dirty="0">
                <a:solidFill>
                  <a:schemeClr val="tx2"/>
                </a:solidFill>
              </a:rPr>
              <a:t>Instrumental Goal:</a:t>
            </a:r>
            <a:r>
              <a:rPr lang="en-US" sz="2400" dirty="0">
                <a:solidFill>
                  <a:schemeClr val="tx2"/>
                </a:solidFill>
              </a:rPr>
              <a:t> Why did Lauren tell Kaitlyn say she doesn’t want to play? Was it because Lauren wants to go home and read a book?  Show me how likely that is</a:t>
            </a:r>
            <a:r>
              <a:rPr lang="en-US" sz="2400" dirty="0" smtClean="0">
                <a:solidFill>
                  <a:schemeClr val="tx2"/>
                </a:solidFill>
              </a:rPr>
              <a:t>.</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dirty="0">
                <a:solidFill>
                  <a:schemeClr val="tx2"/>
                </a:solidFill>
              </a:rPr>
              <a:t>Social Goal</a:t>
            </a:r>
            <a:r>
              <a:rPr lang="en-US" sz="2400" dirty="0">
                <a:solidFill>
                  <a:schemeClr val="tx2"/>
                </a:solidFill>
              </a:rPr>
              <a:t>: Why did Lauren tell Kaitlyn say she doesn’t want to play? Was it because Lauren doesn’t want to be friends with Kaitlyn?  Show me how likely that is</a:t>
            </a:r>
            <a:r>
              <a:rPr lang="en-US" sz="2400" dirty="0" smtClean="0">
                <a:solidFill>
                  <a:schemeClr val="tx2"/>
                </a:solidFill>
              </a:rPr>
              <a:t>.</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dirty="0" smtClean="0">
                <a:solidFill>
                  <a:schemeClr val="tx2"/>
                </a:solidFill>
              </a:rPr>
              <a:t>Psychological </a:t>
            </a:r>
            <a:r>
              <a:rPr lang="en-US" sz="2400" b="1" dirty="0">
                <a:solidFill>
                  <a:schemeClr val="tx2"/>
                </a:solidFill>
              </a:rPr>
              <a:t>Goal:</a:t>
            </a:r>
            <a:r>
              <a:rPr lang="en-US" sz="2400" dirty="0">
                <a:solidFill>
                  <a:schemeClr val="tx2"/>
                </a:solidFill>
              </a:rPr>
              <a:t>  Why did Lauren tell Kaitlyn say she doesn’t want to play? Was it because Lauren wants to make Kaitlyn feel bad?  Show me how likely that is.</a:t>
            </a:r>
          </a:p>
          <a:p>
            <a:pPr>
              <a:spcBef>
                <a:spcPct val="50000"/>
              </a:spcBef>
            </a:pPr>
            <a:endParaRPr lang="en-US" sz="2400" dirty="0">
              <a:solidFill>
                <a:schemeClr val="tx2"/>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r>
              <a:rPr lang="en-US" sz="2400" dirty="0" smtClean="0">
                <a:solidFill>
                  <a:schemeClr val="tx2"/>
                </a:solidFill>
              </a:rPr>
              <a:t>Participants ratings were analyzed with Age </a:t>
            </a:r>
            <a:r>
              <a:rPr lang="en-US" sz="2400" dirty="0">
                <a:solidFill>
                  <a:schemeClr val="tx2"/>
                </a:solidFill>
              </a:rPr>
              <a:t>x Story Valence x Explanation Type (5 x 2 x 4</a:t>
            </a:r>
            <a:r>
              <a:rPr lang="en-US" sz="2400" dirty="0" smtClean="0">
                <a:solidFill>
                  <a:schemeClr val="tx2"/>
                </a:solidFill>
              </a:rPr>
              <a:t>) ANOVA, which yielded a significant three-way interaction, </a:t>
            </a:r>
            <a:r>
              <a:rPr lang="en-US" sz="2400" i="1" dirty="0" smtClean="0">
                <a:solidFill>
                  <a:schemeClr val="tx2"/>
                </a:solidFill>
              </a:rPr>
              <a:t>F</a:t>
            </a:r>
            <a:r>
              <a:rPr lang="en-US" sz="2400" dirty="0" smtClean="0">
                <a:solidFill>
                  <a:schemeClr val="tx2"/>
                </a:solidFill>
              </a:rPr>
              <a:t>(9</a:t>
            </a:r>
            <a:r>
              <a:rPr lang="en-US" sz="2400" dirty="0">
                <a:solidFill>
                  <a:schemeClr val="tx2"/>
                </a:solidFill>
              </a:rPr>
              <a:t>, 204) = 3.53,  </a:t>
            </a:r>
            <a:r>
              <a:rPr lang="en-US" sz="2400" i="1" dirty="0">
                <a:solidFill>
                  <a:schemeClr val="tx2"/>
                </a:solidFill>
              </a:rPr>
              <a:t>p </a:t>
            </a:r>
            <a:r>
              <a:rPr lang="en-US" sz="2400" dirty="0">
                <a:solidFill>
                  <a:schemeClr val="tx2"/>
                </a:solidFill>
              </a:rPr>
              <a:t>&lt; .001, partial η</a:t>
            </a:r>
            <a:r>
              <a:rPr lang="en-US" sz="2400" baseline="30000" dirty="0">
                <a:solidFill>
                  <a:schemeClr val="tx2"/>
                </a:solidFill>
              </a:rPr>
              <a:t>2</a:t>
            </a:r>
            <a:r>
              <a:rPr lang="en-US" sz="2400" dirty="0">
                <a:solidFill>
                  <a:schemeClr val="tx2"/>
                </a:solidFill>
              </a:rPr>
              <a:t> = 0.14, </a:t>
            </a:r>
            <a:r>
              <a:rPr lang="en-US" sz="2400" i="1" dirty="0">
                <a:solidFill>
                  <a:schemeClr val="tx2"/>
                </a:solidFill>
              </a:rPr>
              <a:t>MSE</a:t>
            </a:r>
            <a:r>
              <a:rPr lang="en-US" sz="2400" dirty="0">
                <a:solidFill>
                  <a:schemeClr val="tx2"/>
                </a:solidFill>
              </a:rPr>
              <a:t> = 0.44.  </a:t>
            </a:r>
          </a:p>
          <a:p>
            <a:pPr>
              <a:spcBef>
                <a:spcPct val="50000"/>
              </a:spcBef>
            </a:pPr>
            <a:r>
              <a:rPr lang="en-US" sz="2400" dirty="0" smtClean="0">
                <a:solidFill>
                  <a:schemeClr val="tx2"/>
                </a:solidFill>
              </a:rPr>
              <a:t>For each story type, one-way ANOVAs for each age group compared ratings for the 4 explanations:</a:t>
            </a:r>
          </a:p>
          <a:p>
            <a:pPr>
              <a:spcBef>
                <a:spcPct val="50000"/>
              </a:spcBef>
            </a:pPr>
            <a:r>
              <a:rPr lang="en-US" sz="2400" b="1" dirty="0" smtClean="0">
                <a:solidFill>
                  <a:schemeClr val="tx2"/>
                </a:solidFill>
              </a:rPr>
              <a:t>Positive Stories:</a:t>
            </a:r>
          </a:p>
          <a:p>
            <a:pPr marL="342900" indent="-342900">
              <a:spcBef>
                <a:spcPct val="50000"/>
              </a:spcBef>
              <a:buFont typeface="Arial" panose="020B0604020202020204" pitchFamily="34" charset="0"/>
              <a:buChar char="•"/>
            </a:pPr>
            <a:r>
              <a:rPr lang="en-US" sz="2400" dirty="0" smtClean="0">
                <a:solidFill>
                  <a:schemeClr val="tx2"/>
                </a:solidFill>
              </a:rPr>
              <a:t>First-grade </a:t>
            </a:r>
            <a:r>
              <a:rPr lang="en-US" sz="2400" dirty="0">
                <a:solidFill>
                  <a:schemeClr val="tx2"/>
                </a:solidFill>
              </a:rPr>
              <a:t>children did not differentiate among the 4 </a:t>
            </a:r>
            <a:r>
              <a:rPr lang="en-US" sz="2400" dirty="0" smtClean="0">
                <a:solidFill>
                  <a:schemeClr val="tx2"/>
                </a:solidFill>
              </a:rPr>
              <a:t>explanation in their ratings.</a:t>
            </a:r>
          </a:p>
          <a:p>
            <a:pPr marL="342900" indent="-342900">
              <a:spcBef>
                <a:spcPct val="50000"/>
              </a:spcBef>
              <a:buFont typeface="Arial" panose="020B0604020202020204" pitchFamily="34" charset="0"/>
              <a:buChar char="•"/>
            </a:pPr>
            <a:r>
              <a:rPr lang="en-US" sz="2400" dirty="0" smtClean="0">
                <a:solidFill>
                  <a:schemeClr val="tx2"/>
                </a:solidFill>
              </a:rPr>
              <a:t>Third-grade children, fifth-grade children, and adults rated </a:t>
            </a:r>
            <a:r>
              <a:rPr lang="en-US" sz="2400" dirty="0">
                <a:solidFill>
                  <a:schemeClr val="tx2"/>
                </a:solidFill>
              </a:rPr>
              <a:t>psychological-goal explanations </a:t>
            </a:r>
            <a:r>
              <a:rPr lang="en-US" sz="2400" dirty="0" smtClean="0">
                <a:solidFill>
                  <a:schemeClr val="tx2"/>
                </a:solidFill>
              </a:rPr>
              <a:t>as significantly more likely than </a:t>
            </a:r>
            <a:r>
              <a:rPr lang="en-US" sz="2400" dirty="0">
                <a:solidFill>
                  <a:schemeClr val="tx2"/>
                </a:solidFill>
              </a:rPr>
              <a:t>instrumental-goal or actor-mood </a:t>
            </a:r>
            <a:r>
              <a:rPr lang="en-US" sz="2400" dirty="0" smtClean="0">
                <a:solidFill>
                  <a:schemeClr val="tx2"/>
                </a:solidFill>
              </a:rPr>
              <a:t>explanations.</a:t>
            </a:r>
          </a:p>
          <a:p>
            <a:pPr marL="342900" indent="-342900">
              <a:spcBef>
                <a:spcPct val="50000"/>
              </a:spcBef>
              <a:buFont typeface="Arial" panose="020B0604020202020204" pitchFamily="34" charset="0"/>
              <a:buChar char="•"/>
            </a:pPr>
            <a:r>
              <a:rPr lang="en-US" sz="2400" dirty="0" smtClean="0">
                <a:solidFill>
                  <a:schemeClr val="tx2"/>
                </a:solidFill>
              </a:rPr>
              <a:t>Fifth-grade </a:t>
            </a:r>
            <a:r>
              <a:rPr lang="en-US" sz="2400" dirty="0">
                <a:solidFill>
                  <a:schemeClr val="tx2"/>
                </a:solidFill>
              </a:rPr>
              <a:t>children and adults </a:t>
            </a:r>
            <a:r>
              <a:rPr lang="en-US" sz="2400" dirty="0" smtClean="0">
                <a:solidFill>
                  <a:schemeClr val="tx2"/>
                </a:solidFill>
              </a:rPr>
              <a:t>rated </a:t>
            </a:r>
            <a:r>
              <a:rPr lang="en-US" sz="2400" dirty="0">
                <a:solidFill>
                  <a:schemeClr val="tx2"/>
                </a:solidFill>
              </a:rPr>
              <a:t>social-goal explanations </a:t>
            </a:r>
            <a:r>
              <a:rPr lang="en-US" sz="2400" dirty="0" smtClean="0">
                <a:solidFill>
                  <a:schemeClr val="tx2"/>
                </a:solidFill>
              </a:rPr>
              <a:t>as significantly more likely than </a:t>
            </a:r>
            <a:r>
              <a:rPr lang="en-US" sz="2400" dirty="0">
                <a:solidFill>
                  <a:schemeClr val="tx2"/>
                </a:solidFill>
              </a:rPr>
              <a:t>instrumental-goal or actor-mood explanations.  </a:t>
            </a: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r>
              <a:rPr lang="en-US" sz="2400" dirty="0" smtClean="0">
                <a:solidFill>
                  <a:schemeClr val="tx2"/>
                </a:solidFill>
              </a:rPr>
              <a:t> </a:t>
            </a:r>
            <a:endParaRPr lang="en-US" sz="2400" b="1" i="1" dirty="0" smtClean="0">
              <a:solidFill>
                <a:schemeClr val="tx2"/>
              </a:solidFill>
            </a:endParaRPr>
          </a:p>
          <a:p>
            <a:pPr>
              <a:spcBef>
                <a:spcPct val="50000"/>
              </a:spcBef>
            </a:pPr>
            <a:endParaRPr lang="en-US" sz="2400" b="1" i="1" dirty="0" smtClean="0">
              <a:solidFill>
                <a:schemeClr val="tx2"/>
              </a:solidFill>
            </a:endParaRPr>
          </a:p>
          <a:p>
            <a:pPr>
              <a:spcBef>
                <a:spcPct val="50000"/>
              </a:spcBef>
            </a:pPr>
            <a:endParaRPr lang="en-US" sz="2400" b="1" i="1" dirty="0" smtClean="0">
              <a:solidFill>
                <a:schemeClr val="tx2"/>
              </a:solidFill>
            </a:endParaRPr>
          </a:p>
          <a:p>
            <a:pPr>
              <a:spcBef>
                <a:spcPct val="50000"/>
              </a:spcBef>
            </a:pPr>
            <a:endParaRPr lang="en-US" sz="2400" b="1" i="1" dirty="0" smtClean="0">
              <a:solidFill>
                <a:schemeClr val="tx2"/>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a:solidFill>
                <a:srgbClr val="000000"/>
              </a:solidFill>
            </a:endParaRPr>
          </a:p>
          <a:p>
            <a:pPr>
              <a:buFont typeface="Wingdings" pitchFamily="2" charset="2"/>
              <a:buChar char="§"/>
            </a:pPr>
            <a:endParaRPr lang="en-US" sz="2400" dirty="0">
              <a:solidFill>
                <a:srgbClr val="000000"/>
              </a:solidFill>
            </a:endParaRPr>
          </a:p>
          <a:p>
            <a:endParaRPr lang="en-US" sz="2400" dirty="0">
              <a:solidFill>
                <a:srgbClr val="000000"/>
              </a:solidFill>
            </a:endParaRPr>
          </a:p>
          <a:p>
            <a:pPr>
              <a:buFont typeface="Wingdings" pitchFamily="2" charset="2"/>
              <a:buChar char="§"/>
            </a:pPr>
            <a:endParaRPr lang="en-US" sz="2400" dirty="0">
              <a:solidFill>
                <a:srgbClr val="000000"/>
              </a:solidFill>
            </a:endParaRPr>
          </a:p>
          <a:p>
            <a:pPr>
              <a:buFont typeface="Wingdings" pitchFamily="2" charset="2"/>
              <a:buChar char="§"/>
            </a:pPr>
            <a:endParaRPr lang="en-US" sz="2800" dirty="0">
              <a:solidFill>
                <a:srgbClr val="000000"/>
              </a:solidFill>
            </a:endParaRPr>
          </a:p>
          <a:p>
            <a:pPr lvl="1">
              <a:buFont typeface="Wingdings" pitchFamily="2" charset="2"/>
              <a:buChar char="§"/>
            </a:pPr>
            <a:endParaRPr lang="en-US" sz="2800" b="1" i="1" dirty="0">
              <a:solidFill>
                <a:srgbClr val="000000"/>
              </a:solidFill>
            </a:endParaRPr>
          </a:p>
        </p:txBody>
      </p:sp>
      <p:sp>
        <p:nvSpPr>
          <p:cNvPr id="1033" name="Rectangle 32"/>
          <p:cNvSpPr>
            <a:spLocks noChangeArrowheads="1"/>
          </p:cNvSpPr>
          <p:nvPr/>
        </p:nvSpPr>
        <p:spPr bwMode="auto">
          <a:xfrm>
            <a:off x="32805688" y="5262880"/>
            <a:ext cx="10393362" cy="25095546"/>
          </a:xfrm>
          <a:prstGeom prst="rect">
            <a:avLst/>
          </a:prstGeom>
          <a:solidFill>
            <a:schemeClr val="bg1"/>
          </a:solidFill>
          <a:ln w="19050">
            <a:solidFill>
              <a:srgbClr val="000066"/>
            </a:solidFill>
            <a:miter lim="800000"/>
            <a:headEnd/>
            <a:tailEnd/>
          </a:ln>
        </p:spPr>
        <p:txBody>
          <a:bodyPr lIns="360000" tIns="360000" rIns="360000" bIns="360000"/>
          <a:lstStyle/>
          <a:p>
            <a:pPr>
              <a:spcBef>
                <a:spcPct val="50000"/>
              </a:spcBef>
            </a:pPr>
            <a:r>
              <a:rPr lang="en-US" sz="2400" b="1" dirty="0" smtClean="0">
                <a:solidFill>
                  <a:schemeClr val="tx2"/>
                </a:solidFill>
              </a:rPr>
              <a:t>Negative Stories</a:t>
            </a:r>
            <a:r>
              <a:rPr lang="en-US" sz="2400" dirty="0" smtClean="0">
                <a:solidFill>
                  <a:schemeClr val="tx2"/>
                </a:solidFill>
              </a:rPr>
              <a:t>:</a:t>
            </a:r>
          </a:p>
          <a:p>
            <a:pPr marL="342900" indent="-342900">
              <a:spcBef>
                <a:spcPct val="50000"/>
              </a:spcBef>
              <a:buFont typeface="Arial" panose="020B0604020202020204" pitchFamily="34" charset="0"/>
              <a:buChar char="•"/>
            </a:pPr>
            <a:r>
              <a:rPr lang="en-US" sz="2400" dirty="0" smtClean="0">
                <a:solidFill>
                  <a:schemeClr val="tx2"/>
                </a:solidFill>
              </a:rPr>
              <a:t>All age groups rated instrumental-goal explanations as significantly more likely than all other explanations.</a:t>
            </a:r>
          </a:p>
          <a:p>
            <a:pPr marL="342900" indent="-342900">
              <a:spcBef>
                <a:spcPct val="50000"/>
              </a:spcBef>
              <a:buFont typeface="Arial" panose="020B0604020202020204" pitchFamily="34" charset="0"/>
              <a:buChar char="•"/>
            </a:pPr>
            <a:r>
              <a:rPr lang="en-US" sz="2400" dirty="0" smtClean="0">
                <a:solidFill>
                  <a:schemeClr val="tx2"/>
                </a:solidFill>
              </a:rPr>
              <a:t>Fifth-grade children and adults rated actor’s mood explanations </a:t>
            </a:r>
            <a:r>
              <a:rPr lang="en-US" sz="2400" dirty="0">
                <a:solidFill>
                  <a:schemeClr val="tx2"/>
                </a:solidFill>
              </a:rPr>
              <a:t>as significantly more likely </a:t>
            </a:r>
            <a:r>
              <a:rPr lang="en-US" sz="2400" dirty="0" smtClean="0">
                <a:solidFill>
                  <a:schemeClr val="tx2"/>
                </a:solidFill>
              </a:rPr>
              <a:t>than psychological- or social-goal explanations. </a:t>
            </a:r>
          </a:p>
          <a:p>
            <a:pPr marL="342900" indent="-342900">
              <a:spcBef>
                <a:spcPct val="50000"/>
              </a:spcBef>
              <a:buFont typeface="Arial" panose="020B0604020202020204" pitchFamily="34" charset="0"/>
              <a:buChar char="•"/>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r>
              <a:rPr lang="en-US" sz="2400" dirty="0" smtClean="0">
                <a:solidFill>
                  <a:schemeClr val="tx2"/>
                </a:solidFill>
              </a:rPr>
              <a:t>We expected that first-grade children would rate instrumental goals higher than social or psychological goals, and that older children and adults would rate social and psychological goals higher than instrumental goals. However, we found a more complex pattern of results that was only partly consistent with our expectations.</a:t>
            </a:r>
          </a:p>
          <a:p>
            <a:pPr>
              <a:spcBef>
                <a:spcPct val="50000"/>
              </a:spcBef>
            </a:pPr>
            <a:r>
              <a:rPr lang="en-US" sz="2400" dirty="0" smtClean="0">
                <a:solidFill>
                  <a:schemeClr val="tx2"/>
                </a:solidFill>
              </a:rPr>
              <a:t>Ratings for Positive stories were mostly consistent with our expectations. Fifth-grade children and adults rated both social and psychological goals higher than instrumental goals.  First-grade children did not rate instrumental goals higher than other goals, but instead rated all goals equally.  Thus, older children and adults appeared to more clearly perceive positive interpersonal actions as motivated by prosocial goals, a pattern of attributions that should enhance the benevolence of prosocial acts.</a:t>
            </a:r>
          </a:p>
          <a:p>
            <a:pPr>
              <a:spcBef>
                <a:spcPct val="50000"/>
              </a:spcBef>
            </a:pPr>
            <a:r>
              <a:rPr lang="en-US" sz="2400" dirty="0" smtClean="0">
                <a:solidFill>
                  <a:schemeClr val="tx2"/>
                </a:solidFill>
              </a:rPr>
              <a:t>In contrast, a different pattern emerged for Negative stories.  Contrary to expectations, all age groups rated instrumental goals higher than other goals. In addition, fifth-grade </a:t>
            </a:r>
            <a:r>
              <a:rPr lang="en-US" sz="2400" dirty="0">
                <a:solidFill>
                  <a:schemeClr val="tx2"/>
                </a:solidFill>
              </a:rPr>
              <a:t>children and adults rated actor’s mood explanations higher than </a:t>
            </a:r>
            <a:r>
              <a:rPr lang="en-US" sz="2400" dirty="0" smtClean="0">
                <a:solidFill>
                  <a:schemeClr val="tx2"/>
                </a:solidFill>
              </a:rPr>
              <a:t>psychological- </a:t>
            </a:r>
            <a:r>
              <a:rPr lang="en-US" sz="2400" dirty="0">
                <a:solidFill>
                  <a:schemeClr val="tx2"/>
                </a:solidFill>
              </a:rPr>
              <a:t>or </a:t>
            </a:r>
            <a:r>
              <a:rPr lang="en-US" sz="2400" dirty="0" smtClean="0">
                <a:solidFill>
                  <a:schemeClr val="tx2"/>
                </a:solidFill>
              </a:rPr>
              <a:t>social-goal </a:t>
            </a:r>
            <a:r>
              <a:rPr lang="en-US" sz="2400" dirty="0">
                <a:solidFill>
                  <a:schemeClr val="tx2"/>
                </a:solidFill>
              </a:rPr>
              <a:t>explanations. </a:t>
            </a:r>
            <a:r>
              <a:rPr lang="en-US" sz="2400" dirty="0" smtClean="0">
                <a:solidFill>
                  <a:schemeClr val="tx2"/>
                </a:solidFill>
              </a:rPr>
              <a:t> Thus, participants did not perceive negative interpersonal actions as motivated by hostile intent, but instead attributed such actions as motivated by instrumental goals or as reflecting the actor’s bad mood. This pattern of attributions should minimize the negative impact of unfriendly acts.</a:t>
            </a:r>
          </a:p>
          <a:p>
            <a:pPr>
              <a:spcBef>
                <a:spcPct val="50000"/>
              </a:spcBef>
            </a:pPr>
            <a:r>
              <a:rPr lang="en-US" sz="2400" dirty="0" smtClean="0">
                <a:solidFill>
                  <a:schemeClr val="tx2"/>
                </a:solidFill>
              </a:rPr>
              <a:t>These results indicate that by </a:t>
            </a:r>
            <a:r>
              <a:rPr lang="en-US" sz="2400" dirty="0">
                <a:solidFill>
                  <a:schemeClr val="tx2"/>
                </a:solidFill>
              </a:rPr>
              <a:t>middle childhood children recognized that interpersonal actions may be motivated by psychological goals.  Thus, children are not limited to explaining actions in terms of their objective outcomes, but instead recognize a variety of possible motives, including the goal of influencing another person’s mental state.  Moreover, both children and adults flexibly shift their explanations depending on the nature of the interpersonal event to be explained.</a:t>
            </a: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r>
              <a:rPr lang="en-US" sz="2000" dirty="0" smtClean="0">
                <a:solidFill>
                  <a:schemeClr val="tx2"/>
                </a:solidFill>
              </a:rPr>
              <a:t>Lovett</a:t>
            </a:r>
            <a:r>
              <a:rPr lang="en-US" sz="2000" dirty="0">
                <a:solidFill>
                  <a:schemeClr val="tx2"/>
                </a:solidFill>
              </a:rPr>
              <a:t>, S. B., &amp; Pillow, B. H. (2010).  Age-related changes in children’s and adults’ </a:t>
            </a:r>
            <a:r>
              <a:rPr lang="en-US" sz="2000" dirty="0" smtClean="0">
                <a:solidFill>
                  <a:schemeClr val="tx2"/>
                </a:solidFill>
              </a:rPr>
              <a:t>explanations </a:t>
            </a:r>
            <a:r>
              <a:rPr lang="en-US" sz="2000" dirty="0">
                <a:solidFill>
                  <a:schemeClr val="tx2"/>
                </a:solidFill>
              </a:rPr>
              <a:t>of interpersonal actions. </a:t>
            </a:r>
            <a:r>
              <a:rPr lang="en-US" sz="2000" i="1" dirty="0">
                <a:solidFill>
                  <a:schemeClr val="tx2"/>
                </a:solidFill>
              </a:rPr>
              <a:t>Journal of Genetic Psychology, 171,</a:t>
            </a:r>
            <a:r>
              <a:rPr lang="en-US" sz="2000" dirty="0">
                <a:solidFill>
                  <a:schemeClr val="tx2"/>
                </a:solidFill>
              </a:rPr>
              <a:t> 139-167.  </a:t>
            </a:r>
            <a:endParaRPr lang="en-US" sz="2000" dirty="0" smtClean="0">
              <a:solidFill>
                <a:schemeClr val="tx2"/>
              </a:solidFill>
            </a:endParaRPr>
          </a:p>
          <a:p>
            <a:endParaRPr lang="en-US" sz="2000" dirty="0">
              <a:solidFill>
                <a:schemeClr val="tx2"/>
              </a:solidFill>
            </a:endParaRPr>
          </a:p>
          <a:p>
            <a:r>
              <a:rPr lang="en-US" sz="2000" dirty="0">
                <a:solidFill>
                  <a:schemeClr val="tx2"/>
                </a:solidFill>
              </a:rPr>
              <a:t>Pillow, B. H., Lovett, S. B., &amp; Hill, V. (2008).  Children’s, adolescents’, and adults’ </a:t>
            </a:r>
            <a:r>
              <a:rPr lang="en-US" sz="2000" dirty="0" smtClean="0">
                <a:solidFill>
                  <a:schemeClr val="tx2"/>
                </a:solidFill>
              </a:rPr>
              <a:t> </a:t>
            </a:r>
            <a:r>
              <a:rPr lang="en-US" sz="2000" dirty="0">
                <a:solidFill>
                  <a:schemeClr val="tx2"/>
                </a:solidFill>
              </a:rPr>
              <a:t>explanations of interpersonal actions.  </a:t>
            </a:r>
            <a:r>
              <a:rPr lang="en-US" sz="2000" i="1" dirty="0">
                <a:solidFill>
                  <a:schemeClr val="tx2"/>
                </a:solidFill>
              </a:rPr>
              <a:t>Infant and Child Development, 17</a:t>
            </a:r>
            <a:r>
              <a:rPr lang="en-US" sz="2000" dirty="0">
                <a:solidFill>
                  <a:schemeClr val="tx2"/>
                </a:solidFill>
              </a:rPr>
              <a:t>, 471-489.</a:t>
            </a: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b="1" i="1" dirty="0">
              <a:solidFill>
                <a:schemeClr val="tx2"/>
              </a:solidFill>
            </a:endParaRPr>
          </a:p>
        </p:txBody>
      </p:sp>
      <p:sp>
        <p:nvSpPr>
          <p:cNvPr id="1040" name="Rectangle 35"/>
          <p:cNvSpPr>
            <a:spLocks noChangeArrowheads="1"/>
          </p:cNvSpPr>
          <p:nvPr/>
        </p:nvSpPr>
        <p:spPr bwMode="auto">
          <a:xfrm>
            <a:off x="32729487" y="30557570"/>
            <a:ext cx="10406063" cy="1544537"/>
          </a:xfrm>
          <a:prstGeom prst="rect">
            <a:avLst/>
          </a:prstGeom>
          <a:solidFill>
            <a:srgbClr val="000066"/>
          </a:solidFill>
          <a:ln w="12700">
            <a:solidFill>
              <a:srgbClr val="000000"/>
            </a:solidFill>
            <a:miter lim="800000"/>
            <a:headEnd/>
            <a:tailEnd/>
          </a:ln>
        </p:spPr>
        <p:txBody>
          <a:bodyPr lIns="360000" tIns="360000" rIns="360000" bIns="360000"/>
          <a:lstStyle/>
          <a:p>
            <a:pPr>
              <a:spcBef>
                <a:spcPct val="50000"/>
              </a:spcBef>
            </a:pPr>
            <a:r>
              <a:rPr lang="en-GB" sz="2800" b="1" dirty="0" smtClean="0">
                <a:solidFill>
                  <a:schemeClr val="accent1"/>
                </a:solidFill>
              </a:rPr>
              <a:t>Correspondence: pillow@niu.edu</a:t>
            </a:r>
          </a:p>
          <a:p>
            <a:pPr>
              <a:spcBef>
                <a:spcPct val="50000"/>
              </a:spcBef>
            </a:pPr>
            <a:r>
              <a:rPr lang="en-GB" sz="2800" b="1" dirty="0" smtClean="0">
                <a:solidFill>
                  <a:schemeClr val="bg1"/>
                </a:solidFill>
              </a:rPr>
              <a:t>Poster available at: bradfordpillow.weebly.com</a:t>
            </a:r>
          </a:p>
          <a:p>
            <a:pPr>
              <a:spcBef>
                <a:spcPct val="50000"/>
              </a:spcBef>
            </a:pPr>
            <a:endParaRPr lang="en-GB" sz="2800" b="1" dirty="0">
              <a:solidFill>
                <a:srgbClr val="0000CC"/>
              </a:solidFill>
            </a:endParaRPr>
          </a:p>
          <a:p>
            <a:pPr>
              <a:spcBef>
                <a:spcPct val="50000"/>
              </a:spcBef>
            </a:pPr>
            <a:endParaRPr lang="en-GB" sz="2800" b="1" dirty="0">
              <a:solidFill>
                <a:srgbClr val="0000CC"/>
              </a:solidFill>
            </a:endParaRPr>
          </a:p>
          <a:p>
            <a:pPr>
              <a:spcBef>
                <a:spcPct val="50000"/>
              </a:spcBef>
            </a:pPr>
            <a:endParaRPr lang="en-GB" sz="2800" b="1" dirty="0">
              <a:solidFill>
                <a:srgbClr val="0000CC"/>
              </a:solidFill>
            </a:endParaRPr>
          </a:p>
          <a:p>
            <a:endParaRPr lang="en-US" sz="2800" dirty="0"/>
          </a:p>
        </p:txBody>
      </p:sp>
      <p:sp>
        <p:nvSpPr>
          <p:cNvPr id="1041" name="TextBox 2"/>
          <p:cNvSpPr txBox="1">
            <a:spLocks noChangeArrowheads="1"/>
          </p:cNvSpPr>
          <p:nvPr/>
        </p:nvSpPr>
        <p:spPr bwMode="auto">
          <a:xfrm>
            <a:off x="732304" y="5260610"/>
            <a:ext cx="10134600" cy="914400"/>
          </a:xfrm>
          <a:prstGeom prst="rect">
            <a:avLst/>
          </a:prstGeom>
          <a:solidFill>
            <a:srgbClr val="000066"/>
          </a:solidFill>
          <a:ln w="9525">
            <a:noFill/>
            <a:miter lim="800000"/>
            <a:headEnd/>
            <a:tailEnd/>
          </a:ln>
        </p:spPr>
        <p:txBody>
          <a:bodyPr>
            <a:spAutoFit/>
          </a:bodyPr>
          <a:lstStyle/>
          <a:p>
            <a:pPr algn="ctr">
              <a:lnSpc>
                <a:spcPct val="150000"/>
              </a:lnSpc>
            </a:pPr>
            <a:r>
              <a:rPr lang="en-US" sz="3600" b="1" dirty="0" smtClean="0">
                <a:solidFill>
                  <a:schemeClr val="bg1"/>
                </a:solidFill>
              </a:rPr>
              <a:t>Background</a:t>
            </a:r>
            <a:endParaRPr lang="en-US" sz="3600" dirty="0">
              <a:solidFill>
                <a:schemeClr val="bg1"/>
              </a:solidFill>
            </a:endParaRPr>
          </a:p>
        </p:txBody>
      </p:sp>
      <p:sp>
        <p:nvSpPr>
          <p:cNvPr id="1042" name="TextBox 28"/>
          <p:cNvSpPr txBox="1">
            <a:spLocks noChangeArrowheads="1"/>
          </p:cNvSpPr>
          <p:nvPr/>
        </p:nvSpPr>
        <p:spPr bwMode="auto">
          <a:xfrm>
            <a:off x="22039436" y="12735011"/>
            <a:ext cx="10225088" cy="923330"/>
          </a:xfrm>
          <a:prstGeom prst="rect">
            <a:avLst/>
          </a:prstGeom>
          <a:solidFill>
            <a:srgbClr val="000066"/>
          </a:solidFill>
          <a:ln w="9525">
            <a:noFill/>
            <a:miter lim="800000"/>
            <a:headEnd/>
            <a:tailEnd/>
          </a:ln>
        </p:spPr>
        <p:txBody>
          <a:bodyPr wrap="square">
            <a:spAutoFit/>
          </a:bodyPr>
          <a:lstStyle/>
          <a:p>
            <a:pPr algn="ctr">
              <a:lnSpc>
                <a:spcPct val="150000"/>
              </a:lnSpc>
            </a:pPr>
            <a:r>
              <a:rPr lang="en-US" sz="3600" b="1" dirty="0" smtClean="0">
                <a:solidFill>
                  <a:schemeClr val="bg1"/>
                </a:solidFill>
              </a:rPr>
              <a:t>Results</a:t>
            </a:r>
            <a:endParaRPr lang="en-US" sz="3600" b="1" dirty="0">
              <a:solidFill>
                <a:schemeClr val="bg1"/>
              </a:solidFill>
            </a:endParaRPr>
          </a:p>
        </p:txBody>
      </p:sp>
      <p:sp>
        <p:nvSpPr>
          <p:cNvPr id="1044" name="TextBox 31"/>
          <p:cNvSpPr txBox="1">
            <a:spLocks noChangeArrowheads="1"/>
          </p:cNvSpPr>
          <p:nvPr/>
        </p:nvSpPr>
        <p:spPr bwMode="auto">
          <a:xfrm>
            <a:off x="32780288" y="15057120"/>
            <a:ext cx="10418762" cy="923330"/>
          </a:xfrm>
          <a:prstGeom prst="rect">
            <a:avLst/>
          </a:prstGeom>
          <a:solidFill>
            <a:srgbClr val="000066"/>
          </a:solidFill>
          <a:ln w="9525">
            <a:noFill/>
            <a:miter lim="800000"/>
            <a:headEnd/>
            <a:tailEnd/>
          </a:ln>
        </p:spPr>
        <p:txBody>
          <a:bodyPr wrap="square">
            <a:spAutoFit/>
          </a:bodyPr>
          <a:lstStyle/>
          <a:p>
            <a:pPr algn="ctr">
              <a:lnSpc>
                <a:spcPct val="150000"/>
              </a:lnSpc>
            </a:pPr>
            <a:r>
              <a:rPr lang="en-US" sz="3600" b="1" dirty="0">
                <a:solidFill>
                  <a:schemeClr val="bg1"/>
                </a:solidFill>
              </a:rPr>
              <a:t>Conclusion</a:t>
            </a:r>
          </a:p>
        </p:txBody>
      </p:sp>
      <p:sp>
        <p:nvSpPr>
          <p:cNvPr id="29" name="TextBox 28"/>
          <p:cNvSpPr txBox="1">
            <a:spLocks noChangeArrowheads="1"/>
          </p:cNvSpPr>
          <p:nvPr/>
        </p:nvSpPr>
        <p:spPr bwMode="auto">
          <a:xfrm>
            <a:off x="11577037" y="5262880"/>
            <a:ext cx="10134600" cy="923330"/>
          </a:xfrm>
          <a:prstGeom prst="rect">
            <a:avLst/>
          </a:prstGeom>
          <a:solidFill>
            <a:srgbClr val="000066"/>
          </a:solidFill>
          <a:ln w="9525">
            <a:noFill/>
            <a:miter lim="800000"/>
            <a:headEnd/>
            <a:tailEnd/>
          </a:ln>
        </p:spPr>
        <p:txBody>
          <a:bodyPr wrap="square">
            <a:spAutoFit/>
          </a:bodyPr>
          <a:lstStyle/>
          <a:p>
            <a:pPr algn="ctr">
              <a:lnSpc>
                <a:spcPct val="150000"/>
              </a:lnSpc>
            </a:pPr>
            <a:r>
              <a:rPr lang="en-US" sz="3600" b="1" dirty="0" smtClean="0">
                <a:solidFill>
                  <a:schemeClr val="bg1"/>
                </a:solidFill>
              </a:rPr>
              <a:t>Method</a:t>
            </a:r>
            <a:endParaRPr lang="en-US" sz="3600" b="1" dirty="0">
              <a:solidFill>
                <a:schemeClr val="bg1"/>
              </a:solidFill>
            </a:endParaRPr>
          </a:p>
        </p:txBody>
      </p:sp>
      <p:graphicFrame>
        <p:nvGraphicFramePr>
          <p:cNvPr id="14" name="Chart 13"/>
          <p:cNvGraphicFramePr>
            <a:graphicFrameLocks/>
          </p:cNvGraphicFramePr>
          <p:nvPr>
            <p:extLst>
              <p:ext uri="{D42A27DB-BD31-4B8C-83A1-F6EECF244321}">
                <p14:modId xmlns:p14="http://schemas.microsoft.com/office/powerpoint/2010/main" val="517923648"/>
              </p:ext>
            </p:extLst>
          </p:nvPr>
        </p:nvGraphicFramePr>
        <p:xfrm>
          <a:off x="22831584" y="21259800"/>
          <a:ext cx="8503920" cy="640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noChangeAspect="1"/>
          </p:cNvGraphicFramePr>
          <p:nvPr>
            <p:extLst>
              <p:ext uri="{D42A27DB-BD31-4B8C-83A1-F6EECF244321}">
                <p14:modId xmlns:p14="http://schemas.microsoft.com/office/powerpoint/2010/main" val="787205357"/>
              </p:ext>
            </p:extLst>
          </p:nvPr>
        </p:nvGraphicFramePr>
        <p:xfrm>
          <a:off x="33490460" y="8423561"/>
          <a:ext cx="7971699" cy="621792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13808884" y="2510305"/>
            <a:ext cx="8285480" cy="830997"/>
          </a:xfrm>
          <a:prstGeom prst="rect">
            <a:avLst/>
          </a:prstGeom>
          <a:noFill/>
        </p:spPr>
        <p:txBody>
          <a:bodyPr wrap="square" rtlCol="0">
            <a:spAutoFit/>
          </a:bodyPr>
          <a:lstStyle/>
          <a:p>
            <a:r>
              <a:rPr lang="en-US" sz="4800" b="1" i="1" dirty="0" smtClean="0">
                <a:solidFill>
                  <a:schemeClr val="bg1"/>
                </a:solidFill>
                <a:effectLst>
                  <a:outerShdw blurRad="38100" dist="38100" dir="2700000" algn="tl">
                    <a:srgbClr val="000000">
                      <a:alpha val="43137"/>
                    </a:srgbClr>
                  </a:outerShdw>
                </a:effectLst>
              </a:rPr>
              <a:t>Northern Illinois University </a:t>
            </a:r>
            <a:endParaRPr lang="en-US" sz="4800" b="1" i="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23088600" y="2488425"/>
            <a:ext cx="5138062" cy="830997"/>
          </a:xfrm>
          <a:prstGeom prst="rect">
            <a:avLst/>
          </a:prstGeom>
          <a:noFill/>
        </p:spPr>
        <p:txBody>
          <a:bodyPr wrap="square" rtlCol="0">
            <a:spAutoFit/>
          </a:bodyPr>
          <a:lstStyle/>
          <a:p>
            <a:r>
              <a:rPr lang="en-US" sz="4800" b="1" i="1" dirty="0" smtClean="0">
                <a:solidFill>
                  <a:schemeClr val="bg1"/>
                </a:solidFill>
                <a:effectLst>
                  <a:outerShdw blurRad="38100" dist="38100" dir="2700000" algn="tl">
                    <a:srgbClr val="000000">
                      <a:alpha val="43137"/>
                    </a:srgbClr>
                  </a:outerShdw>
                </a:effectLst>
              </a:rPr>
              <a:t>Bowdoin College</a:t>
            </a:r>
            <a:endParaRPr lang="en-US" sz="4800" b="1" i="1" dirty="0">
              <a:solidFill>
                <a:schemeClr val="bg1"/>
              </a:solidFill>
              <a:effectLst>
                <a:outerShdw blurRad="38100" dist="38100" dir="2700000" algn="tl">
                  <a:srgbClr val="000000">
                    <a:alpha val="43137"/>
                  </a:srgbClr>
                </a:outerShdw>
              </a:effectLst>
            </a:endParaRP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283990" y="1011079"/>
            <a:ext cx="1645920" cy="1645920"/>
          </a:xfrm>
          <a:prstGeom prst="rect">
            <a:avLst/>
          </a:prstGeom>
          <a:ln w="28575">
            <a:solidFill>
              <a:schemeClr val="tx1"/>
            </a:solidFill>
          </a:ln>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17624" y="968477"/>
            <a:ext cx="2043315" cy="1645920"/>
          </a:xfrm>
          <a:prstGeom prst="rect">
            <a:avLst/>
          </a:prstGeom>
          <a:ln w="28575">
            <a:solidFill>
              <a:schemeClr val="tx1"/>
            </a:solidFill>
          </a:ln>
        </p:spPr>
      </p:pic>
      <p:sp>
        <p:nvSpPr>
          <p:cNvPr id="20" name="TextBox 31"/>
          <p:cNvSpPr txBox="1">
            <a:spLocks noChangeArrowheads="1"/>
          </p:cNvSpPr>
          <p:nvPr/>
        </p:nvSpPr>
        <p:spPr bwMode="auto">
          <a:xfrm>
            <a:off x="32780288" y="27437979"/>
            <a:ext cx="10418762" cy="738664"/>
          </a:xfrm>
          <a:prstGeom prst="rect">
            <a:avLst/>
          </a:prstGeom>
          <a:solidFill>
            <a:srgbClr val="000066"/>
          </a:solidFill>
          <a:ln w="9525">
            <a:noFill/>
            <a:miter lim="800000"/>
            <a:headEnd/>
            <a:tailEnd/>
          </a:ln>
        </p:spPr>
        <p:txBody>
          <a:bodyPr wrap="square">
            <a:spAutoFit/>
          </a:bodyPr>
          <a:lstStyle/>
          <a:p>
            <a:pPr algn="ctr">
              <a:lnSpc>
                <a:spcPct val="150000"/>
              </a:lnSpc>
            </a:pPr>
            <a:r>
              <a:rPr lang="en-US" sz="2800" b="1" dirty="0" smtClean="0">
                <a:solidFill>
                  <a:schemeClr val="bg1"/>
                </a:solidFill>
              </a:rPr>
              <a:t>References</a:t>
            </a:r>
            <a:endParaRPr lang="en-US" sz="28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
  <a:themeElements>
    <a:clrScheme name="NIU_poster">
      <a:dk1>
        <a:srgbClr val="505750"/>
      </a:dk1>
      <a:lt1>
        <a:srgbClr val="FFFFFF"/>
      </a:lt1>
      <a:dk2>
        <a:srgbClr val="000000"/>
      </a:dk2>
      <a:lt2>
        <a:srgbClr val="808080"/>
      </a:lt2>
      <a:accent1>
        <a:srgbClr val="FFFAF3"/>
      </a:accent1>
      <a:accent2>
        <a:srgbClr val="C21414"/>
      </a:accent2>
      <a:accent3>
        <a:srgbClr val="FFFFFF"/>
      </a:accent3>
      <a:accent4>
        <a:srgbClr val="434943"/>
      </a:accent4>
      <a:accent5>
        <a:srgbClr val="ECECEC"/>
      </a:accent5>
      <a:accent6>
        <a:srgbClr val="902A00"/>
      </a:accent6>
      <a:hlink>
        <a:srgbClr val="C21414"/>
      </a:hlink>
      <a:folHlink>
        <a:srgbClr val="6600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Template>
  <TotalTime>1279</TotalTime>
  <Words>1416</Words>
  <Application>Microsoft Office PowerPoint</Application>
  <PresentationFormat>Custom</PresentationFormat>
  <Paragraphs>169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Wingdings</vt:lpstr>
      <vt:lpstr>Postertemplate</vt:lpstr>
      <vt:lpstr>PowerPoint Presentation</vt:lpstr>
    </vt:vector>
  </TitlesOfParts>
  <Company>University of Illinois at Urbana-Champaign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C10SHV1</dc:creator>
  <cp:lastModifiedBy>b p</cp:lastModifiedBy>
  <cp:revision>163</cp:revision>
  <cp:lastPrinted>2009-06-18T18:06:01Z</cp:lastPrinted>
  <dcterms:created xsi:type="dcterms:W3CDTF">2010-04-13T19:40:32Z</dcterms:created>
  <dcterms:modified xsi:type="dcterms:W3CDTF">2016-05-11T13:54:00Z</dcterms:modified>
</cp:coreProperties>
</file>