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8" r:id="rId2"/>
  </p:sldIdLst>
  <p:sldSz cx="43891200" cy="32918400"/>
  <p:notesSz cx="6858000" cy="9144000"/>
  <p:defaultTextStyle>
    <a:defPPr>
      <a:defRPr lang="en-US"/>
    </a:defPPr>
    <a:lvl1pPr algn="l" defTabSz="2193925" rtl="0" fontAlgn="base">
      <a:spcBef>
        <a:spcPct val="0"/>
      </a:spcBef>
      <a:spcAft>
        <a:spcPct val="0"/>
      </a:spcAft>
      <a:defRPr sz="8600" kern="1200">
        <a:solidFill>
          <a:schemeClr val="tx1"/>
        </a:solidFill>
        <a:latin typeface="Arial" charset="0"/>
        <a:ea typeface="ＭＳ Ｐゴシック" pitchFamily="34" charset="-128"/>
        <a:cs typeface="+mn-cs"/>
      </a:defRPr>
    </a:lvl1pPr>
    <a:lvl2pPr marL="2193925" indent="-1736725" algn="l" defTabSz="2193925" rtl="0" fontAlgn="base">
      <a:spcBef>
        <a:spcPct val="0"/>
      </a:spcBef>
      <a:spcAft>
        <a:spcPct val="0"/>
      </a:spcAft>
      <a:defRPr sz="8600" kern="1200">
        <a:solidFill>
          <a:schemeClr val="tx1"/>
        </a:solidFill>
        <a:latin typeface="Arial" charset="0"/>
        <a:ea typeface="ＭＳ Ｐゴシック" pitchFamily="34" charset="-128"/>
        <a:cs typeface="+mn-cs"/>
      </a:defRPr>
    </a:lvl2pPr>
    <a:lvl3pPr marL="4387850" indent="-3473450" algn="l" defTabSz="2193925" rtl="0" fontAlgn="base">
      <a:spcBef>
        <a:spcPct val="0"/>
      </a:spcBef>
      <a:spcAft>
        <a:spcPct val="0"/>
      </a:spcAft>
      <a:defRPr sz="8600" kern="1200">
        <a:solidFill>
          <a:schemeClr val="tx1"/>
        </a:solidFill>
        <a:latin typeface="Arial" charset="0"/>
        <a:ea typeface="ＭＳ Ｐゴシック" pitchFamily="34" charset="-128"/>
        <a:cs typeface="+mn-cs"/>
      </a:defRPr>
    </a:lvl3pPr>
    <a:lvl4pPr marL="6583363" indent="-5211763" algn="l" defTabSz="2193925" rtl="0" fontAlgn="base">
      <a:spcBef>
        <a:spcPct val="0"/>
      </a:spcBef>
      <a:spcAft>
        <a:spcPct val="0"/>
      </a:spcAft>
      <a:defRPr sz="8600" kern="1200">
        <a:solidFill>
          <a:schemeClr val="tx1"/>
        </a:solidFill>
        <a:latin typeface="Arial" charset="0"/>
        <a:ea typeface="ＭＳ Ｐゴシック" pitchFamily="34" charset="-128"/>
        <a:cs typeface="+mn-cs"/>
      </a:defRPr>
    </a:lvl4pPr>
    <a:lvl5pPr marL="8777288" indent="-6948488" algn="l" defTabSz="2193925" rtl="0" fontAlgn="base">
      <a:spcBef>
        <a:spcPct val="0"/>
      </a:spcBef>
      <a:spcAft>
        <a:spcPct val="0"/>
      </a:spcAft>
      <a:defRPr sz="8600" kern="1200">
        <a:solidFill>
          <a:schemeClr val="tx1"/>
        </a:solidFill>
        <a:latin typeface="Arial" charset="0"/>
        <a:ea typeface="ＭＳ Ｐゴシック" pitchFamily="34" charset="-128"/>
        <a:cs typeface="+mn-cs"/>
      </a:defRPr>
    </a:lvl5pPr>
    <a:lvl6pPr marL="2286000" algn="l" defTabSz="914400" rtl="0" eaLnBrk="1" latinLnBrk="0" hangingPunct="1">
      <a:defRPr sz="8600" kern="1200">
        <a:solidFill>
          <a:schemeClr val="tx1"/>
        </a:solidFill>
        <a:latin typeface="Arial" charset="0"/>
        <a:ea typeface="ＭＳ Ｐゴシック" pitchFamily="34" charset="-128"/>
        <a:cs typeface="+mn-cs"/>
      </a:defRPr>
    </a:lvl6pPr>
    <a:lvl7pPr marL="2743200" algn="l" defTabSz="914400" rtl="0" eaLnBrk="1" latinLnBrk="0" hangingPunct="1">
      <a:defRPr sz="8600" kern="1200">
        <a:solidFill>
          <a:schemeClr val="tx1"/>
        </a:solidFill>
        <a:latin typeface="Arial" charset="0"/>
        <a:ea typeface="ＭＳ Ｐゴシック" pitchFamily="34" charset="-128"/>
        <a:cs typeface="+mn-cs"/>
      </a:defRPr>
    </a:lvl7pPr>
    <a:lvl8pPr marL="3200400" algn="l" defTabSz="914400" rtl="0" eaLnBrk="1" latinLnBrk="0" hangingPunct="1">
      <a:defRPr sz="8600" kern="1200">
        <a:solidFill>
          <a:schemeClr val="tx1"/>
        </a:solidFill>
        <a:latin typeface="Arial" charset="0"/>
        <a:ea typeface="ＭＳ Ｐゴシック" pitchFamily="34" charset="-128"/>
        <a:cs typeface="+mn-cs"/>
      </a:defRPr>
    </a:lvl8pPr>
    <a:lvl9pPr marL="3657600" algn="l" defTabSz="914400" rtl="0" eaLnBrk="1" latinLnBrk="0" hangingPunct="1">
      <a:defRPr sz="86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zanne" initials="S" lastIdx="1" clrIdx="0"/>
  <p:cmAuthor id="1" name="Suzanne Lovett"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0317"/>
    <a:srgbClr val="090B09"/>
    <a:srgbClr val="FFFFFF"/>
    <a:srgbClr val="F8F8F8"/>
    <a:srgbClr val="27187E"/>
    <a:srgbClr val="000066"/>
    <a:srgbClr val="702000"/>
    <a:srgbClr val="000000"/>
    <a:srgbClr val="690B0B"/>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9812" autoAdjust="0"/>
    <p:restoredTop sz="97287" autoAdjust="0"/>
  </p:normalViewPr>
  <p:slideViewPr>
    <p:cSldViewPr snapToObjects="1">
      <p:cViewPr>
        <p:scale>
          <a:sx n="64" d="100"/>
          <a:sy n="64" d="100"/>
        </p:scale>
        <p:origin x="-10218" y="-6"/>
      </p:cViewPr>
      <p:guideLst>
        <p:guide orient="horz" pos="10368"/>
        <p:guide pos="13824"/>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terbe\Documents\Research\Pillow%20Source%20Monitoring%20Project\Graphs%20for%20poste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Individual</c:v>
                </c:pt>
              </c:strCache>
            </c:strRef>
          </c:tx>
          <c:spPr>
            <a:solidFill>
              <a:schemeClr val="accent6">
                <a:lumMod val="75000"/>
              </a:schemeClr>
            </a:solidFill>
            <a:ln>
              <a:solidFill>
                <a:schemeClr val="accent6">
                  <a:lumMod val="75000"/>
                </a:schemeClr>
              </a:solidFill>
            </a:ln>
            <a:effectLst/>
          </c:spPr>
          <c:invertIfNegative val="0"/>
          <c:cat>
            <c:strRef>
              <c:f>Sheet1!$A$2:$A$3</c:f>
              <c:strCache>
                <c:ptCount val="2"/>
                <c:pt idx="0">
                  <c:v>Self</c:v>
                </c:pt>
                <c:pt idx="1">
                  <c:v>Other</c:v>
                </c:pt>
              </c:strCache>
            </c:strRef>
          </c:cat>
          <c:val>
            <c:numRef>
              <c:f>Sheet1!$B$2:$B$3</c:f>
              <c:numCache>
                <c:formatCode>General</c:formatCode>
                <c:ptCount val="2"/>
                <c:pt idx="0">
                  <c:v>2.25</c:v>
                </c:pt>
                <c:pt idx="1">
                  <c:v>1.75</c:v>
                </c:pt>
              </c:numCache>
            </c:numRef>
          </c:val>
          <c:extLst xmlns:c16r2="http://schemas.microsoft.com/office/drawing/2015/06/chart">
            <c:ext xmlns:c16="http://schemas.microsoft.com/office/drawing/2014/chart" uri="{C3380CC4-5D6E-409C-BE32-E72D297353CC}">
              <c16:uniqueId val="{00000000-00A7-42ED-BE76-DD3483B1712C}"/>
            </c:ext>
          </c:extLst>
        </c:ser>
        <c:ser>
          <c:idx val="1"/>
          <c:order val="1"/>
          <c:tx>
            <c:strRef>
              <c:f>Sheet1!$C$1</c:f>
              <c:strCache>
                <c:ptCount val="1"/>
                <c:pt idx="0">
                  <c:v>Kind</c:v>
                </c:pt>
              </c:strCache>
            </c:strRef>
          </c:tx>
          <c:spPr>
            <a:solidFill>
              <a:schemeClr val="accent4">
                <a:lumMod val="75000"/>
              </a:schemeClr>
            </a:solidFill>
            <a:ln>
              <a:solidFill>
                <a:schemeClr val="accent4">
                  <a:lumMod val="75000"/>
                </a:schemeClr>
              </a:solidFill>
            </a:ln>
            <a:effectLst/>
          </c:spPr>
          <c:invertIfNegative val="0"/>
          <c:cat>
            <c:strRef>
              <c:f>Sheet1!$A$2:$A$3</c:f>
              <c:strCache>
                <c:ptCount val="2"/>
                <c:pt idx="0">
                  <c:v>Self</c:v>
                </c:pt>
                <c:pt idx="1">
                  <c:v>Other</c:v>
                </c:pt>
              </c:strCache>
            </c:strRef>
          </c:cat>
          <c:val>
            <c:numRef>
              <c:f>Sheet1!$C$2:$C$3</c:f>
              <c:numCache>
                <c:formatCode>General</c:formatCode>
                <c:ptCount val="2"/>
                <c:pt idx="0">
                  <c:v>1.94</c:v>
                </c:pt>
                <c:pt idx="1">
                  <c:v>1.63</c:v>
                </c:pt>
              </c:numCache>
            </c:numRef>
          </c:val>
          <c:extLst xmlns:c16r2="http://schemas.microsoft.com/office/drawing/2015/06/chart">
            <c:ext xmlns:c16="http://schemas.microsoft.com/office/drawing/2014/chart" uri="{C3380CC4-5D6E-409C-BE32-E72D297353CC}">
              <c16:uniqueId val="{00000001-00A7-42ED-BE76-DD3483B1712C}"/>
            </c:ext>
          </c:extLst>
        </c:ser>
        <c:dLbls>
          <c:showLegendKey val="0"/>
          <c:showVal val="0"/>
          <c:showCatName val="0"/>
          <c:showSerName val="0"/>
          <c:showPercent val="0"/>
          <c:showBubbleSize val="0"/>
        </c:dLbls>
        <c:gapWidth val="219"/>
        <c:overlap val="-27"/>
        <c:axId val="413174056"/>
        <c:axId val="413175624"/>
      </c:barChart>
      <c:catAx>
        <c:axId val="413174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413175624"/>
        <c:crossesAt val="0"/>
        <c:auto val="1"/>
        <c:lblAlgn val="ctr"/>
        <c:lblOffset val="100"/>
        <c:noMultiLvlLbl val="0"/>
      </c:catAx>
      <c:valAx>
        <c:axId val="413175624"/>
        <c:scaling>
          <c:orientation val="minMax"/>
          <c:max val="4"/>
        </c:scaling>
        <c:delete val="0"/>
        <c:axPos val="l"/>
        <c:title>
          <c:tx>
            <c:rich>
              <a:bodyPr rot="-5400000" spcFirstLastPara="1" vertOverflow="ellipsis" vert="horz" wrap="square" anchor="ctr" anchorCtr="1"/>
              <a:lstStyle/>
              <a:p>
                <a:pPr>
                  <a:defRPr sz="2000" b="0" i="0" u="none" strike="noStrike" kern="1200" baseline="0">
                    <a:solidFill>
                      <a:schemeClr val="tx2"/>
                    </a:solidFill>
                    <a:latin typeface="+mn-lt"/>
                    <a:ea typeface="+mn-ea"/>
                    <a:cs typeface="+mn-cs"/>
                  </a:defRPr>
                </a:pPr>
                <a:r>
                  <a:rPr lang="en-US" sz="2000">
                    <a:solidFill>
                      <a:schemeClr val="tx2"/>
                    </a:solidFill>
                  </a:rPr>
                  <a:t>Mean "Knew-it-all-Along" Responses</a:t>
                </a: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131740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solidFill>
        <a:srgbClr val="090B09"/>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'Exp 1'!$B$1</c:f>
              <c:strCache>
                <c:ptCount val="1"/>
                <c:pt idx="0">
                  <c:v>Individual</c:v>
                </c:pt>
              </c:strCache>
            </c:strRef>
          </c:tx>
          <c:spPr>
            <a:solidFill>
              <a:schemeClr val="accent6">
                <a:lumMod val="75000"/>
              </a:schemeClr>
            </a:solidFill>
            <a:ln>
              <a:solidFill>
                <a:schemeClr val="accent6">
                  <a:lumMod val="75000"/>
                </a:schemeClr>
              </a:solidFill>
            </a:ln>
            <a:effectLst/>
          </c:spPr>
          <c:invertIfNegative val="0"/>
          <c:cat>
            <c:strRef>
              <c:f>'Exp 1'!$A$2:$A$3</c:f>
              <c:strCache>
                <c:ptCount val="2"/>
                <c:pt idx="0">
                  <c:v>Self</c:v>
                </c:pt>
                <c:pt idx="1">
                  <c:v>Other</c:v>
                </c:pt>
              </c:strCache>
            </c:strRef>
          </c:cat>
          <c:val>
            <c:numRef>
              <c:f>'Exp 1'!$B$2:$B$3</c:f>
              <c:numCache>
                <c:formatCode>General</c:formatCode>
                <c:ptCount val="2"/>
                <c:pt idx="0">
                  <c:v>2.25</c:v>
                </c:pt>
                <c:pt idx="1">
                  <c:v>1.75</c:v>
                </c:pt>
              </c:numCache>
            </c:numRef>
          </c:val>
          <c:extLst xmlns:c16r2="http://schemas.microsoft.com/office/drawing/2015/06/chart">
            <c:ext xmlns:c16="http://schemas.microsoft.com/office/drawing/2014/chart" uri="{C3380CC4-5D6E-409C-BE32-E72D297353CC}">
              <c16:uniqueId val="{00000000-7556-451A-BDAA-F8030E4AD524}"/>
            </c:ext>
          </c:extLst>
        </c:ser>
        <c:ser>
          <c:idx val="1"/>
          <c:order val="1"/>
          <c:tx>
            <c:strRef>
              <c:f>'Exp 1'!$C$1</c:f>
              <c:strCache>
                <c:ptCount val="1"/>
                <c:pt idx="0">
                  <c:v>Kind</c:v>
                </c:pt>
              </c:strCache>
            </c:strRef>
          </c:tx>
          <c:spPr>
            <a:solidFill>
              <a:schemeClr val="accent4">
                <a:lumMod val="75000"/>
              </a:schemeClr>
            </a:solidFill>
            <a:ln>
              <a:solidFill>
                <a:schemeClr val="accent4">
                  <a:lumMod val="75000"/>
                </a:schemeClr>
              </a:solidFill>
            </a:ln>
            <a:effectLst/>
          </c:spPr>
          <c:invertIfNegative val="0"/>
          <c:cat>
            <c:strRef>
              <c:f>'Exp 1'!$A$2:$A$3</c:f>
              <c:strCache>
                <c:ptCount val="2"/>
                <c:pt idx="0">
                  <c:v>Self</c:v>
                </c:pt>
                <c:pt idx="1">
                  <c:v>Other</c:v>
                </c:pt>
              </c:strCache>
            </c:strRef>
          </c:cat>
          <c:val>
            <c:numRef>
              <c:f>'Exp 1'!$C$2:$C$3</c:f>
              <c:numCache>
                <c:formatCode>General</c:formatCode>
                <c:ptCount val="2"/>
                <c:pt idx="0">
                  <c:v>1.94</c:v>
                </c:pt>
                <c:pt idx="1">
                  <c:v>1.63</c:v>
                </c:pt>
              </c:numCache>
            </c:numRef>
          </c:val>
          <c:extLst xmlns:c16r2="http://schemas.microsoft.com/office/drawing/2015/06/chart">
            <c:ext xmlns:c16="http://schemas.microsoft.com/office/drawing/2014/chart" uri="{C3380CC4-5D6E-409C-BE32-E72D297353CC}">
              <c16:uniqueId val="{00000001-7556-451A-BDAA-F8030E4AD524}"/>
            </c:ext>
          </c:extLst>
        </c:ser>
        <c:dLbls>
          <c:showLegendKey val="0"/>
          <c:showVal val="0"/>
          <c:showCatName val="0"/>
          <c:showSerName val="0"/>
          <c:showPercent val="0"/>
          <c:showBubbleSize val="0"/>
        </c:dLbls>
        <c:gapWidth val="219"/>
        <c:overlap val="-27"/>
        <c:axId val="413173664"/>
        <c:axId val="413176408"/>
      </c:barChart>
      <c:catAx>
        <c:axId val="41317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13176408"/>
        <c:crossesAt val="0"/>
        <c:auto val="1"/>
        <c:lblAlgn val="ctr"/>
        <c:lblOffset val="100"/>
        <c:noMultiLvlLbl val="0"/>
      </c:catAx>
      <c:valAx>
        <c:axId val="413176408"/>
        <c:scaling>
          <c:orientation val="minMax"/>
          <c:max val="4"/>
        </c:scaling>
        <c:delete val="0"/>
        <c:axPos val="l"/>
        <c:title>
          <c:tx>
            <c:rich>
              <a:bodyPr rot="-5400000" spcFirstLastPara="1" vertOverflow="ellipsis" vert="horz" wrap="square" anchor="ctr" anchorCtr="1"/>
              <a:lstStyle/>
              <a:p>
                <a:pPr>
                  <a:defRPr sz="2000" b="0" i="0" u="none" strike="noStrike" kern="1200" baseline="0">
                    <a:solidFill>
                      <a:schemeClr val="tx2"/>
                    </a:solidFill>
                    <a:latin typeface="+mn-lt"/>
                    <a:ea typeface="+mn-ea"/>
                    <a:cs typeface="+mn-cs"/>
                  </a:defRPr>
                </a:pPr>
                <a:r>
                  <a:rPr lang="en-US" sz="2000">
                    <a:solidFill>
                      <a:schemeClr val="tx2"/>
                    </a:solidFill>
                  </a:rPr>
                  <a:t>Mean "Knew-it-all-Along" Responses</a:t>
                </a: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413173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solidFill>
        <a:srgbClr val="090B09"/>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107" charset="0"/>
                <a:ea typeface="ＭＳ Ｐゴシック" pitchFamily="-107" charset="-128"/>
                <a:cs typeface="ＭＳ Ｐゴシック" pitchFamily="-107" charset="-128"/>
              </a:defRPr>
            </a:lvl1pPr>
          </a:lstStyle>
          <a:p>
            <a:pPr>
              <a:defRPr/>
            </a:pPr>
            <a:fld id="{6EA91F10-F105-F240-BB11-F3B689646099}" type="datetimeFigureOut">
              <a:rPr lang="en-US"/>
              <a:pPr>
                <a:defRPr/>
              </a:pPr>
              <a:t>10/1/2019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07" charset="0"/>
                <a:ea typeface="ＭＳ Ｐゴシック" pitchFamily="-107" charset="-128"/>
                <a:cs typeface="ＭＳ Ｐゴシック" pitchFamily="-107"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107" charset="0"/>
                <a:ea typeface="ＭＳ Ｐゴシック" pitchFamily="-107" charset="-128"/>
                <a:cs typeface="ＭＳ Ｐゴシック" pitchFamily="-107" charset="-128"/>
              </a:defRPr>
            </a:lvl1pPr>
          </a:lstStyle>
          <a:p>
            <a:pPr>
              <a:defRPr/>
            </a:pPr>
            <a:fld id="{DD7DFAFE-4ABF-4452-AE51-C54EA4B7B183}" type="slidenum">
              <a:rPr lang="en-US"/>
              <a:pPr>
                <a:defRPr/>
              </a:pPr>
              <a:t>‹#›</a:t>
            </a:fld>
            <a:endParaRPr lang="en-US"/>
          </a:p>
        </p:txBody>
      </p:sp>
    </p:spTree>
    <p:extLst>
      <p:ext uri="{BB962C8B-B14F-4D97-AF65-F5344CB8AC3E}">
        <p14:creationId xmlns:p14="http://schemas.microsoft.com/office/powerpoint/2010/main" val="463492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194560" fontAlgn="auto">
              <a:spcBef>
                <a:spcPts val="0"/>
              </a:spcBef>
              <a:spcAft>
                <a:spcPts val="0"/>
              </a:spcAft>
              <a:defRPr sz="1200">
                <a:latin typeface="+mn-lt"/>
                <a:ea typeface="+mn-ea"/>
                <a:cs typeface="+mn-cs"/>
              </a:defRPr>
            </a:lvl1pPr>
          </a:lstStyle>
          <a:p>
            <a:pPr>
              <a:defRPr/>
            </a:pPr>
            <a:fld id="{269B9161-DC91-475C-9E3F-9563AC2F758F}" type="datetime1">
              <a:rPr lang="en-US"/>
              <a:pPr>
                <a:defRPr/>
              </a:pPr>
              <a:t>10/1/2019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194560" fontAlgn="auto">
              <a:spcBef>
                <a:spcPts val="0"/>
              </a:spcBef>
              <a:spcAft>
                <a:spcPts val="0"/>
              </a:spcAft>
              <a:defRPr sz="1200">
                <a:latin typeface="+mn-lt"/>
                <a:ea typeface="+mn-ea"/>
                <a:cs typeface="+mn-cs"/>
              </a:defRPr>
            </a:lvl1pPr>
          </a:lstStyle>
          <a:p>
            <a:pPr>
              <a:defRPr/>
            </a:pPr>
            <a:fld id="{B4175F0A-035B-4E40-A4E9-FC6E6B6B1895}" type="slidenum">
              <a:rPr lang="en-US"/>
              <a:pPr>
                <a:defRPr/>
              </a:pPr>
              <a:t>‹#›</a:t>
            </a:fld>
            <a:endParaRPr lang="en-US"/>
          </a:p>
        </p:txBody>
      </p:sp>
    </p:spTree>
    <p:extLst>
      <p:ext uri="{BB962C8B-B14F-4D97-AF65-F5344CB8AC3E}">
        <p14:creationId xmlns:p14="http://schemas.microsoft.com/office/powerpoint/2010/main" val="61482896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2193925" fontAlgn="base">
              <a:spcBef>
                <a:spcPct val="0"/>
              </a:spcBef>
              <a:spcAft>
                <a:spcPct val="0"/>
              </a:spcAft>
              <a:defRPr/>
            </a:pPr>
            <a:fld id="{57FBE81A-F1E4-495A-B3E1-6548EBE9A586}" type="slidenum">
              <a:rPr lang="en-US" smtClean="0">
                <a:ea typeface="ＭＳ Ｐゴシック" pitchFamily="-108" charset="-128"/>
                <a:cs typeface="ＭＳ Ｐゴシック" pitchFamily="-108" charset="-128"/>
              </a:rPr>
              <a:pPr defTabSz="2193925" fontAlgn="base">
                <a:spcBef>
                  <a:spcPct val="0"/>
                </a:spcBef>
                <a:spcAft>
                  <a:spcPct val="0"/>
                </a:spcAft>
                <a:defRPr/>
              </a:pPr>
              <a:t>1</a:t>
            </a:fld>
            <a:endParaRPr lang="en-US" smtClean="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430708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93289ED-D38D-4CA6-8B67-4E1FB98181E0}" type="datetime1">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574867-8954-4EC4-9C8E-EB4F4B5EC85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72A50B-75CD-44D2-8D5B-E5A80F05F496}" type="datetime1">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42F396-CA83-40AF-9F1E-36F238ADCE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B8474E-54C2-4232-9354-BB9AD1CD7342}" type="datetime1">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5C018C-F28B-443E-AC45-B38CFE71CCB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65CA3F-5803-44AA-8E44-3DFEC9B43966}" type="datetime1">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68CE2F-33CA-4BDA-8E21-227A92C0ABE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50CFCE-467F-4A6A-B235-2802F0B9BE04}" type="datetime1">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378684-B8E5-454C-B2D0-22AC0FAB686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977BEF-6CEA-47CB-8646-BFB40BF0A957}" type="datetime1">
              <a:rPr lang="en-US"/>
              <a:pPr>
                <a:defRPr/>
              </a:pPr>
              <a:t>10/1/2019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473D3A-97A9-4490-9CC1-2B3285F302D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23DE37-33C7-4685-9C11-100977C71751}" type="datetime1">
              <a:rPr lang="en-US"/>
              <a:pPr>
                <a:defRPr/>
              </a:pPr>
              <a:t>10/1/2019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7C7334-11C9-4C2D-8F88-DD858951C45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D5CDD13-F92A-48B5-ACF8-857249629E58}" type="datetime1">
              <a:rPr lang="en-US"/>
              <a:pPr>
                <a:defRPr/>
              </a:pPr>
              <a:t>10/1/2019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9B61A5-9328-4DD0-8C90-2E8E6CF2374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rotWithShape="1">
          <a:gsLst>
            <a:gs pos="0">
              <a:schemeClr val="bg1">
                <a:tint val="40000"/>
                <a:satMod val="350000"/>
              </a:schemeClr>
            </a:gs>
            <a:gs pos="40000">
              <a:schemeClr val="accent5"/>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71A0AC-5F08-4A2B-BDE6-A3E2437006F3}" type="datetime1">
              <a:rPr lang="en-US"/>
              <a:pPr>
                <a:defRPr/>
              </a:pPr>
              <a:t>10/1/2019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BB9CD7-2D9B-4184-ABF8-22E832551C9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39EE1F-FE45-4CBA-893C-E2F5174705D8}" type="datetime1">
              <a:rPr lang="en-US"/>
              <a:pPr>
                <a:defRPr/>
              </a:pPr>
              <a:t>10/1/2019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CB9FC4-2CB7-408D-8C19-3B8B2C7B45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3BAE8D-E0EA-425C-9EA6-BF705AA9183E}" type="datetime1">
              <a:rPr lang="en-US"/>
              <a:pPr>
                <a:defRPr/>
              </a:pPr>
              <a:t>10/1/2019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0101A7-062E-4B21-837B-BD02EE6CA1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chemeClr val="accent2">
                <a:alpha val="67000"/>
              </a:schemeClr>
            </a:gs>
            <a:gs pos="46000">
              <a:schemeClr val="accent2">
                <a:alpha val="62000"/>
              </a:schemeClr>
            </a:gs>
            <a:gs pos="30000">
              <a:schemeClr val="bg2"/>
            </a:gs>
          </a:gsLst>
          <a:lin ang="162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912" tIns="219456" rIns="438912" bIns="219456" rtlCol="0" anchor="ctr"/>
          <a:lstStyle>
            <a:lvl1pPr algn="l" defTabSz="2194560" fontAlgn="auto">
              <a:spcBef>
                <a:spcPts val="0"/>
              </a:spcBef>
              <a:spcAft>
                <a:spcPts val="0"/>
              </a:spcAft>
              <a:defRPr sz="5800">
                <a:solidFill>
                  <a:schemeClr val="tx1">
                    <a:tint val="75000"/>
                  </a:schemeClr>
                </a:solidFill>
                <a:latin typeface="+mn-lt"/>
                <a:ea typeface="+mn-ea"/>
                <a:cs typeface="+mn-cs"/>
              </a:defRPr>
            </a:lvl1pPr>
          </a:lstStyle>
          <a:p>
            <a:pPr>
              <a:defRPr/>
            </a:pPr>
            <a:fld id="{6598EA04-B2B0-4440-B86E-A76B5911B392}" type="datetime1">
              <a:rPr lang="en-US"/>
              <a:pPr>
                <a:defRPr/>
              </a:pPr>
              <a:t>10/1/2019</a:t>
            </a:fld>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912" tIns="219456" rIns="438912" bIns="219456" rtlCol="0" anchor="ctr"/>
          <a:lstStyle>
            <a:lvl1pPr algn="ctr" defTabSz="2194560" fontAlgn="auto">
              <a:spcBef>
                <a:spcPts val="0"/>
              </a:spcBef>
              <a:spcAft>
                <a:spcPts val="0"/>
              </a:spcAft>
              <a:defRPr sz="58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912" tIns="219456" rIns="438912" bIns="219456" rtlCol="0" anchor="ctr"/>
          <a:lstStyle>
            <a:lvl1pPr algn="r" defTabSz="2194560" fontAlgn="auto">
              <a:spcBef>
                <a:spcPts val="0"/>
              </a:spcBef>
              <a:spcAft>
                <a:spcPts val="0"/>
              </a:spcAft>
              <a:defRPr sz="5800">
                <a:solidFill>
                  <a:schemeClr val="tx1">
                    <a:tint val="75000"/>
                  </a:schemeClr>
                </a:solidFill>
                <a:latin typeface="+mn-lt"/>
                <a:ea typeface="+mn-ea"/>
                <a:cs typeface="+mn-cs"/>
              </a:defRPr>
            </a:lvl1pPr>
          </a:lstStyle>
          <a:p>
            <a:pPr>
              <a:defRPr/>
            </a:pPr>
            <a:fld id="{61EE8DF9-6951-4761-A0B4-B3908C6E29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5" r:id="rId7"/>
    <p:sldLayoutId id="2147483931" r:id="rId8"/>
    <p:sldLayoutId id="2147483932" r:id="rId9"/>
    <p:sldLayoutId id="2147483933" r:id="rId10"/>
    <p:sldLayoutId id="2147483934" r:id="rId11"/>
  </p:sldLayoutIdLst>
  <p:txStyles>
    <p:titleStyle>
      <a:lvl1pPr algn="ctr" defTabSz="2193925" rtl="0" eaLnBrk="0" fontAlgn="base" hangingPunct="0">
        <a:spcBef>
          <a:spcPct val="0"/>
        </a:spcBef>
        <a:spcAft>
          <a:spcPct val="0"/>
        </a:spcAft>
        <a:defRPr sz="21100" kern="1200">
          <a:solidFill>
            <a:schemeClr val="tx1"/>
          </a:solidFill>
          <a:latin typeface="+mj-lt"/>
          <a:ea typeface="ＭＳ Ｐゴシック" pitchFamily="-108" charset="-128"/>
          <a:cs typeface="ＭＳ Ｐゴシック" pitchFamily="-108" charset="-128"/>
        </a:defRPr>
      </a:lvl1pPr>
      <a:lvl2pPr algn="ctr" defTabSz="2193925" rtl="0" eaLnBrk="0" fontAlgn="base" hangingPunct="0">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2pPr>
      <a:lvl3pPr algn="ctr" defTabSz="2193925" rtl="0" eaLnBrk="0" fontAlgn="base" hangingPunct="0">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3pPr>
      <a:lvl4pPr algn="ctr" defTabSz="2193925" rtl="0" eaLnBrk="0" fontAlgn="base" hangingPunct="0">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4pPr>
      <a:lvl5pPr algn="ctr" defTabSz="2193925" rtl="0" eaLnBrk="0" fontAlgn="base" hangingPunct="0">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5pPr>
      <a:lvl6pPr marL="4572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6pPr>
      <a:lvl7pPr marL="9144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7pPr>
      <a:lvl8pPr marL="13716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8pPr>
      <a:lvl9pPr marL="18288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9pPr>
    </p:titleStyle>
    <p:bodyStyle>
      <a:lvl1pPr marL="1644650" indent="-1644650" algn="l" defTabSz="2193925" rtl="0" eaLnBrk="0" fontAlgn="base" hangingPunct="0">
        <a:spcBef>
          <a:spcPct val="20000"/>
        </a:spcBef>
        <a:spcAft>
          <a:spcPct val="0"/>
        </a:spcAft>
        <a:buFont typeface="Arial" charset="0"/>
        <a:buChar char="•"/>
        <a:defRPr sz="15400" kern="1200">
          <a:solidFill>
            <a:schemeClr val="tx1"/>
          </a:solidFill>
          <a:latin typeface="+mn-lt"/>
          <a:ea typeface="ＭＳ Ｐゴシック" pitchFamily="-108" charset="-128"/>
          <a:cs typeface="ＭＳ Ｐゴシック" pitchFamily="-108" charset="-128"/>
        </a:defRPr>
      </a:lvl1pPr>
      <a:lvl2pPr marL="3565525" indent="-1371600" algn="l" defTabSz="2193925" rtl="0" eaLnBrk="0" fontAlgn="base" hangingPunct="0">
        <a:spcBef>
          <a:spcPct val="20000"/>
        </a:spcBef>
        <a:spcAft>
          <a:spcPct val="0"/>
        </a:spcAft>
        <a:buFont typeface="Arial" charset="0"/>
        <a:buChar char="–"/>
        <a:defRPr sz="13400" kern="1200">
          <a:solidFill>
            <a:schemeClr val="tx1"/>
          </a:solidFill>
          <a:latin typeface="+mn-lt"/>
          <a:ea typeface="ＭＳ Ｐゴシック" pitchFamily="-108" charset="-128"/>
          <a:cs typeface="+mn-cs"/>
        </a:defRPr>
      </a:lvl2pPr>
      <a:lvl3pPr marL="5486400" indent="-1096963" algn="l" defTabSz="2193925" rtl="0" eaLnBrk="0" fontAlgn="base" hangingPunct="0">
        <a:spcBef>
          <a:spcPct val="20000"/>
        </a:spcBef>
        <a:spcAft>
          <a:spcPct val="0"/>
        </a:spcAft>
        <a:buFont typeface="Arial" charset="0"/>
        <a:buChar char="•"/>
        <a:defRPr sz="11500" kern="1200">
          <a:solidFill>
            <a:schemeClr val="tx1"/>
          </a:solidFill>
          <a:latin typeface="+mn-lt"/>
          <a:ea typeface="ＭＳ Ｐゴシック" pitchFamily="-108" charset="-128"/>
          <a:cs typeface="+mn-cs"/>
        </a:defRPr>
      </a:lvl3pPr>
      <a:lvl4pPr marL="7680325" indent="-1096963" algn="l" defTabSz="2193925" rtl="0" eaLnBrk="0" fontAlgn="base" hangingPunct="0">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4pPr>
      <a:lvl5pPr marL="9874250" indent="-1096963" algn="l" defTabSz="2193925" rtl="0" eaLnBrk="0" fontAlgn="base" hangingPunct="0">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pillow@niu.edu" TargetMode="External"/><Relationship Id="rId7" Type="http://schemas.openxmlformats.org/officeDocument/2006/relationships/image" Target="../media/image4.png"/><Relationship Id="rId12"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chart" Target="../charts/chart1.xml"/><Relationship Id="rId5" Type="http://schemas.openxmlformats.org/officeDocument/2006/relationships/image" Target="../media/image2.png"/><Relationship Id="rId10" Type="http://schemas.openxmlformats.org/officeDocument/2006/relationships/image" Target="../media/image7.jp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15240" y="-687166"/>
            <a:ext cx="43875960" cy="6678537"/>
          </a:xfrm>
          <a:prstGeom prst="rect">
            <a:avLst/>
          </a:prstGeom>
          <a:solidFill>
            <a:srgbClr val="8F0317"/>
          </a:solidFill>
          <a:ln w="9525">
            <a:solidFill>
              <a:schemeClr val="tx2"/>
            </a:solidFill>
            <a:miter lim="800000"/>
            <a:headEnd/>
            <a:tailEnd/>
          </a:ln>
          <a:scene3d>
            <a:camera prst="orthographicFront"/>
            <a:lightRig rig="threePt" dir="t"/>
          </a:scene3d>
          <a:sp3d>
            <a:bevelT w="165100" prst="coolSlant"/>
          </a:sp3d>
        </p:spPr>
        <p:txBody>
          <a:bodyPr wrap="square" lIns="91243" tIns="45614" rIns="91243" bIns="45614">
            <a:spAutoFit/>
            <a:sp3d extrusionH="57150">
              <a:bevelT w="38100" h="38100"/>
            </a:sp3d>
          </a:bodyPr>
          <a:lstStyle/>
          <a:p>
            <a:pPr algn="ctr"/>
            <a:r>
              <a:rPr lang="en-US" sz="6000" b="1" dirty="0" smtClean="0">
                <a:solidFill>
                  <a:schemeClr val="bg1"/>
                </a:solidFill>
              </a:rPr>
              <a:t> </a:t>
            </a:r>
          </a:p>
          <a:p>
            <a:pPr algn="ctr"/>
            <a:r>
              <a:rPr lang="en-US" sz="7200" b="1" dirty="0" smtClean="0">
                <a:solidFill>
                  <a:schemeClr val="bg1"/>
                </a:solidFill>
              </a:rPr>
              <a:t>The </a:t>
            </a:r>
            <a:r>
              <a:rPr lang="en-US" sz="7200" b="1" dirty="0">
                <a:solidFill>
                  <a:schemeClr val="bg1"/>
                </a:solidFill>
              </a:rPr>
              <a:t>“</a:t>
            </a:r>
            <a:r>
              <a:rPr lang="en-US" sz="7200" b="1" dirty="0" smtClean="0">
                <a:solidFill>
                  <a:schemeClr val="bg1"/>
                </a:solidFill>
              </a:rPr>
              <a:t>Knew-it-all-Along” Error: </a:t>
            </a:r>
          </a:p>
          <a:p>
            <a:pPr algn="ctr"/>
            <a:r>
              <a:rPr lang="en-US" sz="7200" b="1" dirty="0" smtClean="0">
                <a:solidFill>
                  <a:schemeClr val="bg1"/>
                </a:solidFill>
              </a:rPr>
              <a:t>Young </a:t>
            </a:r>
            <a:r>
              <a:rPr lang="en-US" sz="7200" b="1" dirty="0">
                <a:solidFill>
                  <a:schemeClr val="bg1"/>
                </a:solidFill>
              </a:rPr>
              <a:t>Children’s Difficulty Tracking Their Own or Another Person’s </a:t>
            </a:r>
            <a:r>
              <a:rPr lang="en-US" sz="7200" b="1" dirty="0" smtClean="0">
                <a:solidFill>
                  <a:schemeClr val="bg1"/>
                </a:solidFill>
              </a:rPr>
              <a:t>Knowledge</a:t>
            </a:r>
          </a:p>
          <a:p>
            <a:pPr algn="ctr"/>
            <a:endParaRPr lang="en-US" sz="6000" b="1" dirty="0" smtClean="0">
              <a:solidFill>
                <a:schemeClr val="bg1"/>
              </a:solidFill>
            </a:endParaRPr>
          </a:p>
          <a:p>
            <a:pPr algn="ctr"/>
            <a:r>
              <a:rPr lang="en-US" sz="6000" b="1" dirty="0" smtClean="0">
                <a:solidFill>
                  <a:schemeClr val="bg1"/>
                </a:solidFill>
              </a:rPr>
              <a:t>Bradford </a:t>
            </a:r>
            <a:r>
              <a:rPr lang="en-US" sz="6000" b="1" dirty="0">
                <a:solidFill>
                  <a:schemeClr val="bg1"/>
                </a:solidFill>
              </a:rPr>
              <a:t>H. </a:t>
            </a:r>
            <a:r>
              <a:rPr lang="en-US" sz="6000" b="1" dirty="0" smtClean="0">
                <a:solidFill>
                  <a:schemeClr val="bg1"/>
                </a:solidFill>
              </a:rPr>
              <a:t>Pillow and Martha E. Arterberry</a:t>
            </a:r>
            <a:endParaRPr lang="en-US" sz="6000" b="1" dirty="0">
              <a:solidFill>
                <a:schemeClr val="bg1"/>
              </a:solidFill>
            </a:endParaRPr>
          </a:p>
          <a:p>
            <a:r>
              <a:rPr lang="en-US" sz="6000" b="1" i="1" dirty="0">
                <a:solidFill>
                  <a:schemeClr val="bg1"/>
                </a:solidFill>
              </a:rPr>
              <a:t>	</a:t>
            </a:r>
            <a:r>
              <a:rPr lang="en-US" sz="6000" b="1" i="1" dirty="0" smtClean="0">
                <a:solidFill>
                  <a:schemeClr val="bg1"/>
                </a:solidFill>
              </a:rPr>
              <a:t>					    </a:t>
            </a:r>
            <a:r>
              <a:rPr lang="en-US" sz="4800" b="1" i="1" dirty="0" smtClean="0">
                <a:solidFill>
                  <a:schemeClr val="bg1"/>
                </a:solidFill>
              </a:rPr>
              <a:t>Northern Illinois University</a:t>
            </a:r>
            <a:r>
              <a:rPr lang="en-US" sz="4800" b="1" dirty="0">
                <a:solidFill>
                  <a:schemeClr val="bg1"/>
                </a:solidFill>
              </a:rPr>
              <a:t>	</a:t>
            </a:r>
            <a:r>
              <a:rPr lang="en-US" sz="4800" b="1" dirty="0" smtClean="0">
                <a:solidFill>
                  <a:schemeClr val="bg1"/>
                </a:solidFill>
              </a:rPr>
              <a:t>          </a:t>
            </a:r>
            <a:r>
              <a:rPr lang="en-US" sz="4800" b="1" i="1" dirty="0" smtClean="0">
                <a:solidFill>
                  <a:schemeClr val="bg1"/>
                </a:solidFill>
              </a:rPr>
              <a:t>Colby College</a:t>
            </a:r>
            <a:endParaRPr lang="en-US" sz="5000" b="1" dirty="0" smtClean="0">
              <a:solidFill>
                <a:schemeClr val="bg1"/>
              </a:solidFill>
              <a:effectLst>
                <a:outerShdw blurRad="38100" dist="38100" dir="2700000" algn="tl">
                  <a:srgbClr val="000000">
                    <a:alpha val="43137"/>
                  </a:srgbClr>
                </a:outerShdw>
              </a:effectLst>
            </a:endParaRPr>
          </a:p>
          <a:p>
            <a:pPr algn="ctr"/>
            <a:r>
              <a:rPr lang="en-US" sz="4400" b="1" i="1" dirty="0" smtClean="0">
                <a:solidFill>
                  <a:schemeClr val="bg1"/>
                </a:solidFill>
                <a:effectLst>
                  <a:outerShdw blurRad="38100" dist="38100" dir="2700000" algn="tl">
                    <a:srgbClr val="000000">
                      <a:alpha val="43137"/>
                    </a:srgbClr>
                  </a:outerShdw>
                </a:effectLst>
              </a:rPr>
              <a:t>    </a:t>
            </a:r>
            <a:endParaRPr lang="en-US" sz="4400" b="1" i="1" dirty="0">
              <a:solidFill>
                <a:schemeClr val="bg1"/>
              </a:solidFill>
              <a:effectLst>
                <a:outerShdw blurRad="38100" dist="38100" dir="2700000" algn="tl">
                  <a:srgbClr val="000000">
                    <a:alpha val="43137"/>
                  </a:srgbClr>
                </a:outerShdw>
              </a:effectLst>
            </a:endParaRPr>
          </a:p>
        </p:txBody>
      </p:sp>
      <p:sp>
        <p:nvSpPr>
          <p:cNvPr id="1030" name="Rectangle 29"/>
          <p:cNvSpPr>
            <a:spLocks noChangeArrowheads="1"/>
          </p:cNvSpPr>
          <p:nvPr/>
        </p:nvSpPr>
        <p:spPr bwMode="auto">
          <a:xfrm>
            <a:off x="152400" y="7132343"/>
            <a:ext cx="10607040" cy="25547710"/>
          </a:xfrm>
          <a:prstGeom prst="rect">
            <a:avLst/>
          </a:prstGeom>
          <a:solidFill>
            <a:schemeClr val="bg1"/>
          </a:solidFill>
          <a:ln w="19050">
            <a:solidFill>
              <a:schemeClr val="tx2"/>
            </a:solidFill>
            <a:miter lim="800000"/>
            <a:headEnd/>
            <a:tailEnd/>
          </a:ln>
        </p:spPr>
        <p:txBody>
          <a:bodyPr lIns="360000" tIns="360000" rIns="360000" bIns="360000"/>
          <a:lstStyle/>
          <a:p>
            <a:endParaRPr lang="en-US" sz="2000" dirty="0" smtClean="0"/>
          </a:p>
          <a:p>
            <a:r>
              <a:rPr lang="en-US" sz="3200" dirty="0" smtClean="0">
                <a:solidFill>
                  <a:schemeClr val="tx2"/>
                </a:solidFill>
              </a:rPr>
              <a:t>Moments after learning a new fact, 4- and 5-year-olds often claim to have previously known it (e.g., Sutherland &amp; </a:t>
            </a:r>
            <a:r>
              <a:rPr lang="en-US" sz="3200" dirty="0" err="1" smtClean="0">
                <a:solidFill>
                  <a:schemeClr val="tx2"/>
                </a:solidFill>
              </a:rPr>
              <a:t>Cimpian</a:t>
            </a:r>
            <a:r>
              <a:rPr lang="en-US" sz="3200" dirty="0" smtClean="0">
                <a:solidFill>
                  <a:schemeClr val="tx2"/>
                </a:solidFill>
              </a:rPr>
              <a:t>, 2015; Tang, Dickey, &amp; </a:t>
            </a:r>
            <a:r>
              <a:rPr lang="en-US" sz="3200" dirty="0" err="1" smtClean="0">
                <a:solidFill>
                  <a:schemeClr val="tx2"/>
                </a:solidFill>
              </a:rPr>
              <a:t>Samuelsen</a:t>
            </a:r>
            <a:r>
              <a:rPr lang="en-US" sz="3200" dirty="0" smtClean="0">
                <a:solidFill>
                  <a:schemeClr val="tx2"/>
                </a:solidFill>
              </a:rPr>
              <a:t>, 2017;  Taylor, </a:t>
            </a:r>
            <a:r>
              <a:rPr lang="en-US" sz="3200" dirty="0" err="1" smtClean="0">
                <a:solidFill>
                  <a:schemeClr val="tx2"/>
                </a:solidFill>
              </a:rPr>
              <a:t>Esbensen</a:t>
            </a:r>
            <a:r>
              <a:rPr lang="en-US" sz="3200" dirty="0" smtClean="0">
                <a:solidFill>
                  <a:schemeClr val="tx2"/>
                </a:solidFill>
              </a:rPr>
              <a:t>, &amp; Bennett, 1994).  </a:t>
            </a:r>
          </a:p>
          <a:p>
            <a:endParaRPr lang="en-US" sz="3200" dirty="0">
              <a:solidFill>
                <a:schemeClr val="tx2"/>
              </a:solidFill>
            </a:endParaRPr>
          </a:p>
          <a:p>
            <a:r>
              <a:rPr lang="en-US" sz="3200" dirty="0" smtClean="0">
                <a:solidFill>
                  <a:schemeClr val="tx2"/>
                </a:solidFill>
              </a:rPr>
              <a:t>For example, after learning that cats use their whiskers to judge the size of apertures, or learning the meaning of the word “chartreuse”, children often claimed to have known these facts previously (Taylor et al., 1994). </a:t>
            </a:r>
          </a:p>
          <a:p>
            <a:endParaRPr lang="en-US" sz="2400" dirty="0" smtClean="0">
              <a:solidFill>
                <a:schemeClr val="tx2"/>
              </a:solidFill>
            </a:endParaRPr>
          </a:p>
          <a:p>
            <a:endParaRPr lang="en-US" sz="2400" dirty="0" smtClean="0">
              <a:solidFill>
                <a:schemeClr val="tx2"/>
              </a:solidFill>
            </a:endParaRPr>
          </a:p>
          <a:p>
            <a:endParaRPr lang="en-US" sz="3200" dirty="0" smtClean="0">
              <a:solidFill>
                <a:schemeClr val="tx2"/>
              </a:solidFill>
            </a:endParaRPr>
          </a:p>
          <a:p>
            <a:endParaRPr lang="en-US" sz="3200" dirty="0" smtClean="0">
              <a:solidFill>
                <a:schemeClr val="tx2"/>
              </a:solidFill>
            </a:endParaRPr>
          </a:p>
          <a:p>
            <a:r>
              <a:rPr lang="en-US" sz="3200" dirty="0" smtClean="0">
                <a:solidFill>
                  <a:schemeClr val="tx2"/>
                </a:solidFill>
              </a:rPr>
              <a:t>We examined this “knew-it-all-along” error by comparing children’s monitoring of their own knowledge with children’s tracking of another individual’s knowledge. </a:t>
            </a:r>
          </a:p>
          <a:p>
            <a:endParaRPr lang="en-US" sz="3200" dirty="0" smtClean="0">
              <a:solidFill>
                <a:schemeClr val="tx2"/>
              </a:solidFill>
            </a:endParaRPr>
          </a:p>
          <a:p>
            <a:r>
              <a:rPr lang="en-US" sz="3200" dirty="0" smtClean="0">
                <a:solidFill>
                  <a:schemeClr val="tx2"/>
                </a:solidFill>
              </a:rPr>
              <a:t>Our goal was to examine two alternative possibilities:</a:t>
            </a:r>
          </a:p>
          <a:p>
            <a:endParaRPr lang="en-US" sz="3200" dirty="0">
              <a:solidFill>
                <a:schemeClr val="tx2"/>
              </a:solidFill>
            </a:endParaRPr>
          </a:p>
          <a:p>
            <a:pPr marL="342900" indent="-342900">
              <a:buFont typeface="Arial" panose="020B0604020202020204" pitchFamily="34" charset="0"/>
              <a:buChar char="•"/>
            </a:pPr>
            <a:r>
              <a:rPr lang="en-US" sz="3200" dirty="0" smtClean="0">
                <a:solidFill>
                  <a:schemeClr val="tx2"/>
                </a:solidFill>
              </a:rPr>
              <a:t>Children might make errors when judging their own knowledge more often than when judging another person’s knowledge.  </a:t>
            </a:r>
          </a:p>
          <a:p>
            <a:pPr marL="457200" indent="-457200">
              <a:buAutoNum type="arabicPeriod"/>
            </a:pPr>
            <a:endParaRPr lang="en-US" sz="3200" dirty="0" smtClean="0">
              <a:solidFill>
                <a:schemeClr val="tx2"/>
              </a:solidFill>
            </a:endParaRPr>
          </a:p>
          <a:p>
            <a:r>
              <a:rPr lang="en-US" sz="3200" dirty="0" smtClean="0">
                <a:solidFill>
                  <a:schemeClr val="tx2"/>
                </a:solidFill>
              </a:rPr>
              <a:t>If children have difficulty monitoring metacognitive cues related to their own learning, but can track the overt events involved in observing another individual’s learning, then children might be better at tracking the origins of another individual’s knowledge compared to their own knowledge.  </a:t>
            </a:r>
          </a:p>
          <a:p>
            <a:endParaRPr lang="en-US" sz="3200" dirty="0" smtClean="0">
              <a:solidFill>
                <a:schemeClr val="tx2"/>
              </a:solidFill>
            </a:endParaRPr>
          </a:p>
          <a:p>
            <a:pPr marL="342900" indent="-342900">
              <a:buFont typeface="Arial" panose="020B0604020202020204" pitchFamily="34" charset="0"/>
              <a:buChar char="•"/>
            </a:pPr>
            <a:r>
              <a:rPr lang="en-US" sz="3200" dirty="0" smtClean="0">
                <a:solidFill>
                  <a:schemeClr val="tx2"/>
                </a:solidFill>
              </a:rPr>
              <a:t> Children might make errors both when judging their own knowledge and when judging another person’s knowledge.  </a:t>
            </a:r>
          </a:p>
          <a:p>
            <a:endParaRPr lang="en-US" sz="2400" dirty="0" smtClean="0">
              <a:solidFill>
                <a:schemeClr val="tx2"/>
              </a:solidFill>
            </a:endParaRPr>
          </a:p>
          <a:p>
            <a:r>
              <a:rPr lang="en-US" sz="3200" dirty="0" smtClean="0">
                <a:solidFill>
                  <a:schemeClr val="tx2"/>
                </a:solidFill>
              </a:rPr>
              <a:t>If children have a general difficulty relating knowledge to learning episodes, they may be prone to making errors for both self and other. </a:t>
            </a:r>
          </a:p>
          <a:p>
            <a:endParaRPr lang="en-US" sz="2400" dirty="0">
              <a:solidFill>
                <a:schemeClr val="tx2"/>
              </a:solidFill>
            </a:endParaRPr>
          </a:p>
          <a:p>
            <a:endParaRPr lang="en-US" sz="2400" dirty="0" smtClean="0">
              <a:solidFill>
                <a:schemeClr val="tx2"/>
              </a:solidFill>
            </a:endParaRPr>
          </a:p>
          <a:p>
            <a:endParaRPr lang="en-US" sz="2400" dirty="0">
              <a:solidFill>
                <a:schemeClr val="tx2"/>
              </a:solidFill>
            </a:endParaRPr>
          </a:p>
          <a:p>
            <a:endParaRPr lang="en-US" sz="3200" b="1" dirty="0" smtClean="0">
              <a:solidFill>
                <a:srgbClr val="8F0317"/>
              </a:solidFill>
            </a:endParaRPr>
          </a:p>
          <a:p>
            <a:r>
              <a:rPr lang="en-US" sz="3200" b="1" dirty="0" smtClean="0">
                <a:solidFill>
                  <a:srgbClr val="8F0317"/>
                </a:solidFill>
              </a:rPr>
              <a:t>Participants and Procedure</a:t>
            </a:r>
            <a:endParaRPr lang="en-US" sz="3200" b="1" dirty="0">
              <a:solidFill>
                <a:srgbClr val="8F0317"/>
              </a:solidFill>
            </a:endParaRPr>
          </a:p>
          <a:p>
            <a:endParaRPr lang="en-US" sz="3200" dirty="0" smtClean="0">
              <a:solidFill>
                <a:schemeClr val="tx2"/>
              </a:solidFill>
            </a:endParaRPr>
          </a:p>
          <a:p>
            <a:r>
              <a:rPr lang="en-US" sz="3200" dirty="0" smtClean="0">
                <a:solidFill>
                  <a:schemeClr val="tx2"/>
                </a:solidFill>
              </a:rPr>
              <a:t>4- </a:t>
            </a:r>
            <a:r>
              <a:rPr lang="en-US" sz="3200" dirty="0">
                <a:solidFill>
                  <a:schemeClr val="tx2"/>
                </a:solidFill>
              </a:rPr>
              <a:t>to 5-year-old children (</a:t>
            </a:r>
            <a:r>
              <a:rPr lang="en-US" sz="3200" i="1" dirty="0">
                <a:solidFill>
                  <a:schemeClr val="tx2"/>
                </a:solidFill>
              </a:rPr>
              <a:t>N</a:t>
            </a:r>
            <a:r>
              <a:rPr lang="en-US" sz="3200" dirty="0">
                <a:solidFill>
                  <a:schemeClr val="tx2"/>
                </a:solidFill>
              </a:rPr>
              <a:t> = </a:t>
            </a:r>
            <a:r>
              <a:rPr lang="en-US" sz="3200" dirty="0" smtClean="0">
                <a:solidFill>
                  <a:schemeClr val="tx2"/>
                </a:solidFill>
              </a:rPr>
              <a:t>35; 18 boys; </a:t>
            </a:r>
            <a:r>
              <a:rPr lang="en-US" sz="3200" i="1" dirty="0" smtClean="0">
                <a:solidFill>
                  <a:schemeClr val="tx2"/>
                </a:solidFill>
              </a:rPr>
              <a:t>M</a:t>
            </a:r>
            <a:r>
              <a:rPr lang="en-US" sz="3200" dirty="0" smtClean="0">
                <a:solidFill>
                  <a:schemeClr val="tx2"/>
                </a:solidFill>
              </a:rPr>
              <a:t>age 4 years, 8 months) </a:t>
            </a:r>
            <a:r>
              <a:rPr lang="en-US" sz="3200" dirty="0">
                <a:solidFill>
                  <a:schemeClr val="tx2"/>
                </a:solidFill>
              </a:rPr>
              <a:t>participated. </a:t>
            </a:r>
          </a:p>
          <a:p>
            <a:endParaRPr lang="en-US" sz="3200" dirty="0">
              <a:solidFill>
                <a:schemeClr val="tx2"/>
              </a:solidFill>
            </a:endParaRPr>
          </a:p>
          <a:p>
            <a:r>
              <a:rPr lang="en-US" sz="3200" dirty="0" smtClean="0">
                <a:solidFill>
                  <a:schemeClr val="tx2"/>
                </a:solidFill>
              </a:rPr>
              <a:t>Children learned facts about individuals or kinds in </a:t>
            </a:r>
            <a:r>
              <a:rPr lang="en-US" sz="3200" dirty="0">
                <a:solidFill>
                  <a:schemeClr val="tx2"/>
                </a:solidFill>
              </a:rPr>
              <a:t>one of two </a:t>
            </a:r>
            <a:r>
              <a:rPr lang="en-US" sz="3200" dirty="0" smtClean="0">
                <a:solidFill>
                  <a:schemeClr val="tx2"/>
                </a:solidFill>
              </a:rPr>
              <a:t>conditions (self vs other).</a:t>
            </a:r>
            <a:endParaRPr lang="en-US" sz="32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smtClean="0">
              <a:solidFill>
                <a:schemeClr val="tx2"/>
              </a:solidFill>
            </a:endParaRPr>
          </a:p>
          <a:p>
            <a:endParaRPr lang="en-US" sz="2400" dirty="0" smtClean="0">
              <a:solidFill>
                <a:schemeClr val="tx2"/>
              </a:solidFill>
            </a:endParaRPr>
          </a:p>
          <a:p>
            <a:endParaRPr lang="en-US" sz="2400" dirty="0"/>
          </a:p>
        </p:txBody>
      </p:sp>
      <p:sp>
        <p:nvSpPr>
          <p:cNvPr id="31" name="Rectangle 30"/>
          <p:cNvSpPr>
            <a:spLocks noChangeArrowheads="1"/>
          </p:cNvSpPr>
          <p:nvPr/>
        </p:nvSpPr>
        <p:spPr bwMode="auto">
          <a:xfrm>
            <a:off x="11049000" y="6429854"/>
            <a:ext cx="10607040" cy="26250200"/>
          </a:xfrm>
          <a:prstGeom prst="rect">
            <a:avLst/>
          </a:prstGeom>
          <a:solidFill>
            <a:schemeClr val="bg1"/>
          </a:solidFill>
          <a:ln w="28575">
            <a:solidFill>
              <a:schemeClr val="tx2"/>
            </a:solidFill>
            <a:miter lim="800000"/>
            <a:headEnd/>
            <a:tailEnd/>
          </a:ln>
        </p:spPr>
        <p:txBody>
          <a:bodyPr lIns="360000" tIns="360000" rIns="360000" bIns="360000"/>
          <a:lstStyle/>
          <a:p>
            <a:r>
              <a:rPr lang="en-US" sz="3200" b="1" i="1" dirty="0" smtClean="0">
                <a:solidFill>
                  <a:srgbClr val="8F0317"/>
                </a:solidFill>
              </a:rPr>
              <a:t>Self </a:t>
            </a:r>
            <a:r>
              <a:rPr lang="en-US" sz="3200" b="1" i="1" dirty="0">
                <a:solidFill>
                  <a:srgbClr val="8F0317"/>
                </a:solidFill>
              </a:rPr>
              <a:t>condition</a:t>
            </a:r>
            <a:r>
              <a:rPr lang="en-US" sz="3200" b="1" i="1" dirty="0">
                <a:solidFill>
                  <a:schemeClr val="tx2"/>
                </a:solidFill>
              </a:rPr>
              <a:t>:   </a:t>
            </a:r>
            <a:r>
              <a:rPr lang="en-US" sz="3200" dirty="0">
                <a:solidFill>
                  <a:schemeClr val="tx2"/>
                </a:solidFill>
              </a:rPr>
              <a:t>In the Self condition, children learned 8 new facts about animals and judged whether they had known each fact prior previously. </a:t>
            </a:r>
          </a:p>
          <a:p>
            <a:r>
              <a:rPr lang="en-US" sz="3200" dirty="0">
                <a:solidFill>
                  <a:schemeClr val="tx2"/>
                </a:solidFill>
              </a:rPr>
              <a:t>For each fact, the experimenter showed children a card with a picture of an animal and read a fact written on the back of the card. </a:t>
            </a:r>
          </a:p>
          <a:p>
            <a:endParaRPr lang="en-US" sz="3200" dirty="0">
              <a:solidFill>
                <a:schemeClr val="tx2"/>
              </a:solidFill>
            </a:endParaRPr>
          </a:p>
          <a:p>
            <a:r>
              <a:rPr lang="en-US" sz="3200" dirty="0">
                <a:solidFill>
                  <a:schemeClr val="tx2"/>
                </a:solidFill>
              </a:rPr>
              <a:t>Following Sutherland and </a:t>
            </a:r>
            <a:r>
              <a:rPr lang="en-US" sz="3200" dirty="0" err="1">
                <a:solidFill>
                  <a:schemeClr val="tx2"/>
                </a:solidFill>
              </a:rPr>
              <a:t>Cimpian</a:t>
            </a:r>
            <a:r>
              <a:rPr lang="en-US" sz="3200" dirty="0">
                <a:solidFill>
                  <a:schemeClr val="tx2"/>
                </a:solidFill>
              </a:rPr>
              <a:t> (2015), children were taught 4 facts about kinds (e.g., “Chimps crack open kernels” “Tigers catch a lot of ruminants”) and 4 facts about individuals (e.g. “This seal sleeps on her dorsal side” “This dog gets sick after eating carbamates”). </a:t>
            </a:r>
          </a:p>
          <a:p>
            <a:endParaRPr lang="en-US" sz="3200" dirty="0" smtClean="0">
              <a:solidFill>
                <a:schemeClr val="tx2"/>
              </a:solidFill>
            </a:endParaRPr>
          </a:p>
          <a:p>
            <a:endParaRPr lang="en-US" sz="3200" dirty="0">
              <a:solidFill>
                <a:schemeClr val="tx2"/>
              </a:solidFill>
            </a:endParaRPr>
          </a:p>
          <a:p>
            <a:endParaRPr lang="en-US" sz="3200" dirty="0" smtClean="0">
              <a:solidFill>
                <a:schemeClr val="tx2"/>
              </a:solidFill>
            </a:endParaRPr>
          </a:p>
          <a:p>
            <a:endParaRPr lang="en-US" sz="3200" dirty="0">
              <a:solidFill>
                <a:schemeClr val="tx2"/>
              </a:solidFill>
            </a:endParaRPr>
          </a:p>
          <a:p>
            <a:endParaRPr lang="en-US" sz="3200" dirty="0" smtClean="0">
              <a:solidFill>
                <a:schemeClr val="tx2"/>
              </a:solidFill>
            </a:endParaRPr>
          </a:p>
          <a:p>
            <a:endParaRPr lang="en-US" sz="3200" dirty="0">
              <a:solidFill>
                <a:schemeClr val="tx2"/>
              </a:solidFill>
            </a:endParaRPr>
          </a:p>
          <a:p>
            <a:endParaRPr lang="en-US" sz="3200" dirty="0" smtClean="0">
              <a:solidFill>
                <a:schemeClr val="tx2"/>
              </a:solidFill>
            </a:endParaRPr>
          </a:p>
          <a:p>
            <a:endParaRPr lang="en-US" sz="3200" dirty="0">
              <a:solidFill>
                <a:schemeClr val="tx2"/>
              </a:solidFill>
            </a:endParaRPr>
          </a:p>
          <a:p>
            <a:endParaRPr lang="en-US" sz="3200" dirty="0" smtClean="0">
              <a:solidFill>
                <a:schemeClr val="tx2"/>
              </a:solidFill>
            </a:endParaRPr>
          </a:p>
          <a:p>
            <a:endParaRPr lang="en-US" sz="3200" dirty="0">
              <a:solidFill>
                <a:schemeClr val="tx2"/>
              </a:solidFill>
            </a:endParaRPr>
          </a:p>
          <a:p>
            <a:endParaRPr lang="en-US" sz="3200" dirty="0" smtClean="0">
              <a:solidFill>
                <a:schemeClr val="tx2"/>
              </a:solidFill>
            </a:endParaRPr>
          </a:p>
          <a:p>
            <a:endParaRPr lang="en-US" sz="3200" dirty="0">
              <a:solidFill>
                <a:schemeClr val="tx2"/>
              </a:solidFill>
            </a:endParaRPr>
          </a:p>
          <a:p>
            <a:r>
              <a:rPr lang="en-US" sz="3200" dirty="0" smtClean="0">
                <a:solidFill>
                  <a:schemeClr val="tx2"/>
                </a:solidFill>
              </a:rPr>
              <a:t>After </a:t>
            </a:r>
            <a:r>
              <a:rPr lang="en-US" sz="3200" dirty="0">
                <a:solidFill>
                  <a:schemeClr val="tx2"/>
                </a:solidFill>
              </a:rPr>
              <a:t>learning the fact, children were asked:  “Did you know about this before we read it just now?  Before we looked at this picture did you know that _____?”). </a:t>
            </a:r>
          </a:p>
          <a:p>
            <a:endParaRPr lang="en-US" sz="3200" dirty="0">
              <a:solidFill>
                <a:schemeClr val="tx2"/>
              </a:solidFill>
            </a:endParaRPr>
          </a:p>
          <a:p>
            <a:r>
              <a:rPr lang="en-US" sz="3200" b="1" i="1" dirty="0">
                <a:solidFill>
                  <a:srgbClr val="8F0317"/>
                </a:solidFill>
              </a:rPr>
              <a:t>Other condition</a:t>
            </a:r>
            <a:r>
              <a:rPr lang="en-US" sz="3200" i="1" dirty="0">
                <a:solidFill>
                  <a:srgbClr val="8F0317"/>
                </a:solidFill>
              </a:rPr>
              <a:t>:  </a:t>
            </a:r>
            <a:r>
              <a:rPr lang="en-US" sz="3200" dirty="0">
                <a:solidFill>
                  <a:srgbClr val="8F0317"/>
                </a:solidFill>
              </a:rPr>
              <a:t> </a:t>
            </a:r>
            <a:r>
              <a:rPr lang="en-US" sz="3200" dirty="0">
                <a:solidFill>
                  <a:schemeClr val="tx2"/>
                </a:solidFill>
              </a:rPr>
              <a:t>In the Other condition, children and a puppet were taught a fact, and then the child judged whether the puppet had known it previously.  There were 8 new facts about animals, including 4 individual facts and 4 kind facts, and 4 familiar filler items. </a:t>
            </a:r>
          </a:p>
          <a:p>
            <a:endParaRPr lang="en-US" sz="2400" dirty="0">
              <a:solidFill>
                <a:schemeClr val="tx2"/>
              </a:solidFill>
            </a:endParaRPr>
          </a:p>
          <a:p>
            <a:endParaRPr lang="en-US" sz="2400" b="1" i="1" dirty="0">
              <a:solidFill>
                <a:schemeClr val="tx2"/>
              </a:solidFill>
            </a:endParaRPr>
          </a:p>
          <a:p>
            <a:endParaRPr lang="en-US" sz="3200" b="1" dirty="0" smtClean="0">
              <a:solidFill>
                <a:srgbClr val="8F0317"/>
              </a:solidFill>
            </a:endParaRPr>
          </a:p>
          <a:p>
            <a:endParaRPr lang="en-US" sz="3200" b="1" dirty="0">
              <a:solidFill>
                <a:srgbClr val="8F0317"/>
              </a:solidFill>
            </a:endParaRPr>
          </a:p>
          <a:p>
            <a:endParaRPr lang="en-US" sz="3200" b="1" dirty="0" smtClean="0">
              <a:solidFill>
                <a:srgbClr val="8F0317"/>
              </a:solidFill>
            </a:endParaRPr>
          </a:p>
          <a:p>
            <a:r>
              <a:rPr lang="en-US" sz="3200" b="1" dirty="0" smtClean="0">
                <a:solidFill>
                  <a:srgbClr val="8F0317"/>
                </a:solidFill>
              </a:rPr>
              <a:t>Results</a:t>
            </a:r>
            <a:endParaRPr lang="en-US" sz="3200" b="1" dirty="0">
              <a:solidFill>
                <a:srgbClr val="8F0317"/>
              </a:solidFill>
            </a:endParaRPr>
          </a:p>
          <a:p>
            <a:endParaRPr lang="en-US" sz="3200" dirty="0" smtClean="0">
              <a:solidFill>
                <a:schemeClr val="tx2"/>
              </a:solidFill>
            </a:endParaRPr>
          </a:p>
          <a:p>
            <a:r>
              <a:rPr lang="en-US" sz="3200" dirty="0" smtClean="0">
                <a:solidFill>
                  <a:schemeClr val="tx2"/>
                </a:solidFill>
              </a:rPr>
              <a:t>A </a:t>
            </a:r>
            <a:r>
              <a:rPr lang="en-US" sz="3200" dirty="0">
                <a:solidFill>
                  <a:schemeClr val="tx2"/>
                </a:solidFill>
              </a:rPr>
              <a:t>2 x 2 ANOVA (Person x Item Type) yielded no significant </a:t>
            </a:r>
            <a:r>
              <a:rPr lang="en-US" sz="3200" dirty="0" smtClean="0">
                <a:solidFill>
                  <a:schemeClr val="tx2"/>
                </a:solidFill>
              </a:rPr>
              <a:t>effects.</a:t>
            </a:r>
          </a:p>
          <a:p>
            <a:endParaRPr lang="en-US" sz="3200" dirty="0">
              <a:solidFill>
                <a:schemeClr val="tx2"/>
              </a:solidFill>
            </a:endParaRPr>
          </a:p>
          <a:p>
            <a:pPr marL="342900" indent="-342900">
              <a:buFont typeface="Arial" panose="020B0604020202020204" pitchFamily="34" charset="0"/>
              <a:buChar char="•"/>
            </a:pPr>
            <a:r>
              <a:rPr lang="en-US" sz="3200" dirty="0" smtClean="0">
                <a:solidFill>
                  <a:schemeClr val="tx2"/>
                </a:solidFill>
              </a:rPr>
              <a:t>Performance in the Self and Other condition did not differ significantly, </a:t>
            </a:r>
            <a:r>
              <a:rPr lang="en-US" sz="3200" i="1" dirty="0" smtClean="0">
                <a:solidFill>
                  <a:schemeClr val="tx2"/>
                </a:solidFill>
              </a:rPr>
              <a:t>F</a:t>
            </a:r>
            <a:r>
              <a:rPr lang="en-US" sz="3200" dirty="0" smtClean="0">
                <a:solidFill>
                  <a:schemeClr val="tx2"/>
                </a:solidFill>
              </a:rPr>
              <a:t> (1,33) = .58, </a:t>
            </a:r>
            <a:r>
              <a:rPr lang="en-US" sz="3200" i="1" dirty="0" smtClean="0">
                <a:solidFill>
                  <a:schemeClr val="tx2"/>
                </a:solidFill>
              </a:rPr>
              <a:t>p</a:t>
            </a:r>
            <a:r>
              <a:rPr lang="en-US" sz="3200" dirty="0" smtClean="0">
                <a:solidFill>
                  <a:schemeClr val="tx2"/>
                </a:solidFill>
              </a:rPr>
              <a:t> &gt; .05.</a:t>
            </a:r>
          </a:p>
          <a:p>
            <a:pPr marL="342900" indent="-342900">
              <a:buFont typeface="Arial" panose="020B0604020202020204" pitchFamily="34" charset="0"/>
              <a:buChar char="•"/>
            </a:pPr>
            <a:endParaRPr lang="en-US" sz="3200" dirty="0">
              <a:solidFill>
                <a:schemeClr val="tx2"/>
              </a:solidFill>
            </a:endParaRPr>
          </a:p>
          <a:p>
            <a:pPr marL="342900" indent="-342900">
              <a:buFont typeface="Arial" panose="020B0604020202020204" pitchFamily="34" charset="0"/>
              <a:buChar char="•"/>
            </a:pPr>
            <a:r>
              <a:rPr lang="en-US" sz="3200" dirty="0" smtClean="0">
                <a:solidFill>
                  <a:schemeClr val="tx2"/>
                </a:solidFill>
              </a:rPr>
              <a:t>Performance on individual and kind items did not differ significantly, </a:t>
            </a:r>
            <a:r>
              <a:rPr lang="en-US" sz="3200" i="1" dirty="0">
                <a:solidFill>
                  <a:schemeClr val="tx2"/>
                </a:solidFill>
              </a:rPr>
              <a:t>F</a:t>
            </a:r>
            <a:r>
              <a:rPr lang="en-US" sz="3200" dirty="0">
                <a:solidFill>
                  <a:schemeClr val="tx2"/>
                </a:solidFill>
              </a:rPr>
              <a:t> (1,33) = </a:t>
            </a:r>
            <a:r>
              <a:rPr lang="en-US" sz="3200" dirty="0" smtClean="0">
                <a:solidFill>
                  <a:schemeClr val="tx2"/>
                </a:solidFill>
              </a:rPr>
              <a:t>.17, </a:t>
            </a:r>
            <a:r>
              <a:rPr lang="en-US" sz="3200" i="1" dirty="0">
                <a:solidFill>
                  <a:schemeClr val="tx2"/>
                </a:solidFill>
              </a:rPr>
              <a:t>p</a:t>
            </a:r>
            <a:r>
              <a:rPr lang="en-US" sz="3200" dirty="0">
                <a:solidFill>
                  <a:schemeClr val="tx2"/>
                </a:solidFill>
              </a:rPr>
              <a:t> &gt; .05.</a:t>
            </a:r>
          </a:p>
          <a:p>
            <a:endParaRPr lang="en-US" sz="3200" dirty="0">
              <a:solidFill>
                <a:schemeClr val="tx2"/>
              </a:solidFill>
            </a:endParaRPr>
          </a:p>
          <a:p>
            <a:r>
              <a:rPr lang="en-US" sz="3200" dirty="0" smtClean="0">
                <a:solidFill>
                  <a:schemeClr val="tx2"/>
                </a:solidFill>
              </a:rPr>
              <a:t>Performance did not differ from chance (2 out of 4 correct)  in either condition. </a:t>
            </a:r>
            <a:endParaRPr lang="en-US" sz="2400" dirty="0">
              <a:solidFill>
                <a:schemeClr val="tx2"/>
              </a:solidFill>
            </a:endParaRPr>
          </a:p>
          <a:p>
            <a:endParaRPr lang="en-US" sz="2400" dirty="0">
              <a:solidFill>
                <a:schemeClr val="tx2"/>
              </a:solidFill>
            </a:endParaRPr>
          </a:p>
          <a:p>
            <a:endParaRPr lang="en-US" sz="2400" dirty="0" smtClean="0">
              <a:solidFill>
                <a:schemeClr val="tx2"/>
              </a:solidFill>
            </a:endParaRPr>
          </a:p>
          <a:p>
            <a:endParaRPr lang="en-US" sz="2400" dirty="0">
              <a:solidFill>
                <a:schemeClr val="tx2"/>
              </a:solidFill>
            </a:endParaRPr>
          </a:p>
          <a:p>
            <a:endParaRPr lang="en-US" sz="2400" dirty="0" smtClean="0">
              <a:solidFill>
                <a:schemeClr val="tx2"/>
              </a:solidFill>
            </a:endParaRPr>
          </a:p>
          <a:p>
            <a:endParaRPr lang="en-US" sz="2400" dirty="0">
              <a:solidFill>
                <a:schemeClr val="tx2"/>
              </a:solidFill>
            </a:endParaRPr>
          </a:p>
          <a:p>
            <a:endParaRPr lang="en-US" sz="2400" dirty="0" smtClean="0">
              <a:solidFill>
                <a:schemeClr val="tx2"/>
              </a:solidFill>
            </a:endParaRPr>
          </a:p>
          <a:p>
            <a:endParaRPr lang="en-US" sz="2400" dirty="0" smtClean="0">
              <a:solidFill>
                <a:schemeClr val="tx2"/>
              </a:solidFill>
            </a:endParaRPr>
          </a:p>
          <a:p>
            <a:endParaRPr lang="en-US" sz="2400" dirty="0">
              <a:solidFill>
                <a:schemeClr val="tx2"/>
              </a:solidFill>
            </a:endParaRPr>
          </a:p>
          <a:p>
            <a:endParaRPr lang="en-US" sz="2400" dirty="0" smtClean="0">
              <a:solidFill>
                <a:schemeClr val="tx2"/>
              </a:solidFill>
            </a:endParaRPr>
          </a:p>
          <a:p>
            <a:endParaRPr lang="en-US" sz="2400" dirty="0" smtClean="0">
              <a:solidFill>
                <a:schemeClr val="tx2"/>
              </a:solidFill>
            </a:endParaRPr>
          </a:p>
          <a:p>
            <a:endParaRPr lang="en-US" sz="2400" dirty="0">
              <a:solidFill>
                <a:schemeClr val="tx2"/>
              </a:solidFill>
            </a:endParaRPr>
          </a:p>
          <a:p>
            <a:endParaRPr lang="en-US" sz="2400" dirty="0" smtClean="0">
              <a:solidFill>
                <a:schemeClr val="tx2"/>
              </a:solidFill>
            </a:endParaRPr>
          </a:p>
          <a:p>
            <a:endParaRPr lang="en-US" sz="2400" dirty="0">
              <a:solidFill>
                <a:schemeClr val="tx2"/>
              </a:solidFill>
            </a:endParaRPr>
          </a:p>
          <a:p>
            <a:endParaRPr lang="en-US" sz="2400" dirty="0" smtClean="0">
              <a:solidFill>
                <a:schemeClr val="tx2"/>
              </a:solidFill>
            </a:endParaRPr>
          </a:p>
          <a:p>
            <a:endParaRPr lang="en-US" sz="2400" dirty="0">
              <a:solidFill>
                <a:schemeClr val="tx2"/>
              </a:solidFill>
            </a:endParaRPr>
          </a:p>
          <a:p>
            <a:endParaRPr lang="en-US" sz="2400" dirty="0" smtClean="0">
              <a:solidFill>
                <a:schemeClr val="tx2"/>
              </a:solidFill>
            </a:endParaRPr>
          </a:p>
          <a:p>
            <a:endParaRPr lang="en-US" sz="2400" dirty="0">
              <a:solidFill>
                <a:schemeClr val="tx2"/>
              </a:solidFill>
            </a:endParaRPr>
          </a:p>
        </p:txBody>
      </p:sp>
      <p:sp>
        <p:nvSpPr>
          <p:cNvPr id="1032" name="Rectangle 31"/>
          <p:cNvSpPr>
            <a:spLocks noChangeArrowheads="1"/>
          </p:cNvSpPr>
          <p:nvPr/>
        </p:nvSpPr>
        <p:spPr bwMode="auto">
          <a:xfrm>
            <a:off x="22059900" y="6429854"/>
            <a:ext cx="10607040" cy="26250200"/>
          </a:xfrm>
          <a:prstGeom prst="rect">
            <a:avLst/>
          </a:prstGeom>
          <a:solidFill>
            <a:schemeClr val="bg1"/>
          </a:solidFill>
          <a:ln w="28575">
            <a:solidFill>
              <a:schemeClr val="tx2"/>
            </a:solidFill>
            <a:miter lim="800000"/>
            <a:headEnd/>
            <a:tailEnd/>
          </a:ln>
        </p:spPr>
        <p:txBody>
          <a:bodyPr lIns="360000" tIns="360000" rIns="360000" bIns="360000"/>
          <a:lstStyle/>
          <a:p>
            <a:endParaRPr lang="en-US" sz="2400" b="1" dirty="0" smtClean="0">
              <a:solidFill>
                <a:schemeClr val="tx2"/>
              </a:solidFill>
            </a:endParaRPr>
          </a:p>
          <a:p>
            <a:endParaRPr lang="en-US" sz="2400" b="1" dirty="0">
              <a:solidFill>
                <a:schemeClr val="tx2"/>
              </a:solidFill>
            </a:endParaRPr>
          </a:p>
          <a:p>
            <a:endParaRPr lang="en-US" sz="3200" b="1" dirty="0" smtClean="0">
              <a:solidFill>
                <a:srgbClr val="8F0317"/>
              </a:solidFill>
            </a:endParaRPr>
          </a:p>
          <a:p>
            <a:endParaRPr lang="en-US" sz="3200" b="1" dirty="0">
              <a:solidFill>
                <a:srgbClr val="8F0317"/>
              </a:solidFill>
            </a:endParaRPr>
          </a:p>
          <a:p>
            <a:endParaRPr lang="en-US" sz="3200" b="1" dirty="0" smtClean="0">
              <a:solidFill>
                <a:srgbClr val="8F0317"/>
              </a:solidFill>
            </a:endParaRPr>
          </a:p>
          <a:p>
            <a:endParaRPr lang="en-US" sz="3200" b="1" dirty="0">
              <a:solidFill>
                <a:srgbClr val="8F0317"/>
              </a:solidFill>
            </a:endParaRPr>
          </a:p>
          <a:p>
            <a:endParaRPr lang="en-US" sz="3200" b="1" dirty="0" smtClean="0">
              <a:solidFill>
                <a:srgbClr val="8F0317"/>
              </a:solidFill>
            </a:endParaRPr>
          </a:p>
          <a:p>
            <a:endParaRPr lang="en-US" sz="3200" b="1" dirty="0">
              <a:solidFill>
                <a:srgbClr val="8F0317"/>
              </a:solidFill>
            </a:endParaRPr>
          </a:p>
          <a:p>
            <a:endParaRPr lang="en-US" sz="3200" b="1" dirty="0" smtClean="0">
              <a:solidFill>
                <a:srgbClr val="8F0317"/>
              </a:solidFill>
            </a:endParaRPr>
          </a:p>
          <a:p>
            <a:endParaRPr lang="en-US" sz="3200" b="1" dirty="0">
              <a:solidFill>
                <a:srgbClr val="8F0317"/>
              </a:solidFill>
            </a:endParaRPr>
          </a:p>
          <a:p>
            <a:endParaRPr lang="en-US" sz="3200" b="1" dirty="0" smtClean="0">
              <a:solidFill>
                <a:srgbClr val="8F0317"/>
              </a:solidFill>
            </a:endParaRPr>
          </a:p>
          <a:p>
            <a:endParaRPr lang="en-US" sz="3200" b="1" dirty="0">
              <a:solidFill>
                <a:srgbClr val="8F0317"/>
              </a:solidFill>
            </a:endParaRPr>
          </a:p>
          <a:p>
            <a:endParaRPr lang="en-US" sz="3200" b="1" dirty="0" smtClean="0">
              <a:solidFill>
                <a:srgbClr val="8F0317"/>
              </a:solidFill>
            </a:endParaRPr>
          </a:p>
          <a:p>
            <a:endParaRPr lang="en-US" sz="3200" dirty="0">
              <a:solidFill>
                <a:srgbClr val="090B09"/>
              </a:solidFill>
            </a:endParaRPr>
          </a:p>
          <a:p>
            <a:r>
              <a:rPr lang="en-US" sz="3200" dirty="0" smtClean="0">
                <a:solidFill>
                  <a:srgbClr val="090B09"/>
                </a:solidFill>
              </a:rPr>
              <a:t>The results from Experiment 1 could have been due to children’s confusion about who learned what fact.  In Experiment 2, in the other condition, the Experimenter whispered the fact to the puppet, such that the children never heard the information.</a:t>
            </a:r>
          </a:p>
          <a:p>
            <a:endParaRPr lang="en-US" sz="3200" b="1" dirty="0">
              <a:solidFill>
                <a:srgbClr val="8F0317"/>
              </a:solidFill>
            </a:endParaRPr>
          </a:p>
          <a:p>
            <a:r>
              <a:rPr lang="en-US" sz="3200" b="1" dirty="0" smtClean="0">
                <a:solidFill>
                  <a:srgbClr val="8F0317"/>
                </a:solidFill>
              </a:rPr>
              <a:t>Participants and Procedure</a:t>
            </a:r>
            <a:endParaRPr lang="en-US" sz="3200" b="1" dirty="0">
              <a:solidFill>
                <a:srgbClr val="8F0317"/>
              </a:solidFill>
            </a:endParaRPr>
          </a:p>
          <a:p>
            <a:endParaRPr lang="en-US" sz="3200" dirty="0">
              <a:solidFill>
                <a:schemeClr val="tx2"/>
              </a:solidFill>
            </a:endParaRPr>
          </a:p>
          <a:p>
            <a:r>
              <a:rPr lang="en-US" sz="3200" dirty="0">
                <a:solidFill>
                  <a:schemeClr val="tx2"/>
                </a:solidFill>
              </a:rPr>
              <a:t>4- and 5-year-old children (</a:t>
            </a:r>
            <a:r>
              <a:rPr lang="en-US" sz="3200" i="1" dirty="0">
                <a:solidFill>
                  <a:schemeClr val="tx2"/>
                </a:solidFill>
              </a:rPr>
              <a:t>N</a:t>
            </a:r>
            <a:r>
              <a:rPr lang="en-US" sz="3200" dirty="0">
                <a:solidFill>
                  <a:schemeClr val="tx2"/>
                </a:solidFill>
              </a:rPr>
              <a:t> = 32; 17 boys; </a:t>
            </a:r>
            <a:r>
              <a:rPr lang="en-US" sz="3200" i="1" dirty="0">
                <a:solidFill>
                  <a:schemeClr val="tx2"/>
                </a:solidFill>
              </a:rPr>
              <a:t>M</a:t>
            </a:r>
            <a:r>
              <a:rPr lang="en-US" sz="3200" dirty="0">
                <a:solidFill>
                  <a:schemeClr val="tx2"/>
                </a:solidFill>
              </a:rPr>
              <a:t>age 4 years, 5 months) participated.</a:t>
            </a:r>
          </a:p>
          <a:p>
            <a:endParaRPr lang="en-US" sz="3200" dirty="0">
              <a:solidFill>
                <a:schemeClr val="tx2"/>
              </a:solidFill>
            </a:endParaRPr>
          </a:p>
          <a:p>
            <a:r>
              <a:rPr lang="en-US" sz="3200" dirty="0">
                <a:solidFill>
                  <a:schemeClr val="tx2"/>
                </a:solidFill>
              </a:rPr>
              <a:t>Children learned facts about individuals or kinds in one of two conditions (self vs other).</a:t>
            </a:r>
          </a:p>
          <a:p>
            <a:endParaRPr lang="en-US" sz="3200" b="1" i="1" dirty="0" smtClean="0">
              <a:solidFill>
                <a:schemeClr val="tx2"/>
              </a:solidFill>
            </a:endParaRPr>
          </a:p>
          <a:p>
            <a:r>
              <a:rPr lang="en-US" sz="3200" b="1" i="1" dirty="0" smtClean="0">
                <a:solidFill>
                  <a:schemeClr val="tx2"/>
                </a:solidFill>
              </a:rPr>
              <a:t>Self </a:t>
            </a:r>
            <a:r>
              <a:rPr lang="en-US" sz="3200" b="1" i="1" dirty="0">
                <a:solidFill>
                  <a:schemeClr val="tx2"/>
                </a:solidFill>
              </a:rPr>
              <a:t>condition:  </a:t>
            </a:r>
          </a:p>
          <a:p>
            <a:endParaRPr lang="en-US" sz="3200" dirty="0">
              <a:solidFill>
                <a:schemeClr val="tx2"/>
              </a:solidFill>
            </a:endParaRPr>
          </a:p>
          <a:p>
            <a:r>
              <a:rPr lang="en-US" sz="3200" dirty="0">
                <a:solidFill>
                  <a:schemeClr val="tx2"/>
                </a:solidFill>
              </a:rPr>
              <a:t>The procedure was the same as in Experiment 1.</a:t>
            </a:r>
          </a:p>
          <a:p>
            <a:endParaRPr lang="en-US" sz="3200" dirty="0">
              <a:solidFill>
                <a:schemeClr val="tx2"/>
              </a:solidFill>
            </a:endParaRPr>
          </a:p>
          <a:p>
            <a:r>
              <a:rPr lang="en-US" sz="3200" b="1" i="1" dirty="0">
                <a:solidFill>
                  <a:schemeClr val="tx2"/>
                </a:solidFill>
              </a:rPr>
              <a:t>Other condition: </a:t>
            </a:r>
          </a:p>
          <a:p>
            <a:endParaRPr lang="en-US" sz="3200" dirty="0">
              <a:solidFill>
                <a:schemeClr val="tx2"/>
              </a:solidFill>
            </a:endParaRPr>
          </a:p>
          <a:p>
            <a:r>
              <a:rPr lang="en-US" sz="3200" dirty="0" smtClean="0">
                <a:solidFill>
                  <a:schemeClr val="tx2"/>
                </a:solidFill>
              </a:rPr>
              <a:t>Children </a:t>
            </a:r>
            <a:r>
              <a:rPr lang="en-US" sz="3200" dirty="0">
                <a:solidFill>
                  <a:schemeClr val="tx2"/>
                </a:solidFill>
              </a:rPr>
              <a:t>watched while the experimenter showed pictures to the puppet and whispered facts to the </a:t>
            </a:r>
            <a:r>
              <a:rPr lang="en-US" sz="3200" dirty="0" smtClean="0">
                <a:solidFill>
                  <a:schemeClr val="tx2"/>
                </a:solidFill>
              </a:rPr>
              <a:t>puppet.  Thus</a:t>
            </a:r>
            <a:r>
              <a:rPr lang="en-US" sz="3200" dirty="0">
                <a:solidFill>
                  <a:schemeClr val="tx2"/>
                </a:solidFill>
              </a:rPr>
              <a:t>, whereas the child and puppet received the same knowledge in Experiment 1, in Experiment 2 the child and puppet had contrasting perspectives, with the puppet being knowledgeable and the child remaining uninformed about the facts.</a:t>
            </a:r>
          </a:p>
          <a:p>
            <a:endParaRPr lang="en-US" sz="2400" b="1" dirty="0" smtClean="0">
              <a:solidFill>
                <a:schemeClr val="tx2"/>
              </a:solidFill>
            </a:endParaRPr>
          </a:p>
          <a:p>
            <a:endParaRPr lang="en-US" sz="2400" b="1" dirty="0">
              <a:solidFill>
                <a:schemeClr val="tx2"/>
              </a:solidFill>
            </a:endParaRPr>
          </a:p>
          <a:p>
            <a:r>
              <a:rPr lang="en-US" sz="3200" b="1" dirty="0">
                <a:solidFill>
                  <a:srgbClr val="8F0317"/>
                </a:solidFill>
              </a:rPr>
              <a:t>Results</a:t>
            </a:r>
          </a:p>
          <a:p>
            <a:endParaRPr lang="en-US" sz="3200" dirty="0">
              <a:solidFill>
                <a:schemeClr val="tx2"/>
              </a:solidFill>
            </a:endParaRPr>
          </a:p>
          <a:p>
            <a:r>
              <a:rPr lang="en-US" sz="3200" dirty="0" smtClean="0">
                <a:solidFill>
                  <a:schemeClr val="tx2"/>
                </a:solidFill>
              </a:rPr>
              <a:t>We found the same pattern or results as in Experiment 1.  No significant difference between self/other condition and no difference between individual and  kind items (all </a:t>
            </a:r>
            <a:r>
              <a:rPr lang="en-US" sz="3200" i="1" dirty="0" err="1" smtClean="0">
                <a:solidFill>
                  <a:schemeClr val="tx2"/>
                </a:solidFill>
              </a:rPr>
              <a:t>ps</a:t>
            </a:r>
            <a:r>
              <a:rPr lang="en-US" sz="3200" dirty="0" smtClean="0">
                <a:solidFill>
                  <a:schemeClr val="tx2"/>
                </a:solidFill>
              </a:rPr>
              <a:t> &gt; .05).  Overall, performance was at chance.</a:t>
            </a:r>
            <a:endParaRPr lang="en-US" sz="2400" b="1" dirty="0" smtClean="0">
              <a:solidFill>
                <a:schemeClr val="tx2"/>
              </a:solidFill>
            </a:endParaRPr>
          </a:p>
        </p:txBody>
      </p:sp>
      <p:sp>
        <p:nvSpPr>
          <p:cNvPr id="1033" name="Rectangle 32"/>
          <p:cNvSpPr>
            <a:spLocks noChangeArrowheads="1"/>
          </p:cNvSpPr>
          <p:nvPr/>
        </p:nvSpPr>
        <p:spPr bwMode="auto">
          <a:xfrm>
            <a:off x="33070800" y="6353101"/>
            <a:ext cx="10607040" cy="26386247"/>
          </a:xfrm>
          <a:prstGeom prst="rect">
            <a:avLst/>
          </a:prstGeom>
          <a:solidFill>
            <a:schemeClr val="bg1"/>
          </a:solidFill>
          <a:ln w="28575">
            <a:solidFill>
              <a:schemeClr val="tx2"/>
            </a:solidFill>
            <a:miter lim="800000"/>
            <a:headEnd/>
            <a:tailEnd/>
          </a:ln>
        </p:spPr>
        <p:txBody>
          <a:bodyPr lIns="360000" tIns="360000" rIns="360000" bIns="360000"/>
          <a:lstStyle/>
          <a:p>
            <a:endParaRPr lang="en-US" sz="3200" dirty="0">
              <a:solidFill>
                <a:schemeClr val="tx2"/>
              </a:solidFill>
            </a:endParaRPr>
          </a:p>
          <a:p>
            <a:endParaRPr lang="en-US" sz="3200" b="1" dirty="0">
              <a:solidFill>
                <a:schemeClr val="tx2"/>
              </a:solidFill>
            </a:endParaRPr>
          </a:p>
          <a:p>
            <a:endParaRPr lang="en-US" sz="3200" b="1" dirty="0">
              <a:solidFill>
                <a:schemeClr val="tx2"/>
              </a:solidFill>
            </a:endParaRPr>
          </a:p>
          <a:p>
            <a:endParaRPr lang="en-US" sz="3200" b="1" dirty="0">
              <a:solidFill>
                <a:schemeClr val="tx2"/>
              </a:solidFill>
            </a:endParaRPr>
          </a:p>
          <a:p>
            <a:endParaRPr lang="en-US" sz="3200" b="1" dirty="0">
              <a:solidFill>
                <a:schemeClr val="tx2"/>
              </a:solidFill>
            </a:endParaRPr>
          </a:p>
          <a:p>
            <a:endParaRPr lang="en-US" sz="3200" b="1" dirty="0" smtClean="0">
              <a:solidFill>
                <a:srgbClr val="8F0317"/>
              </a:solidFill>
            </a:endParaRPr>
          </a:p>
          <a:p>
            <a:endParaRPr lang="en-US" sz="3200" b="1" dirty="0">
              <a:solidFill>
                <a:srgbClr val="8F0317"/>
              </a:solidFill>
            </a:endParaRPr>
          </a:p>
          <a:p>
            <a:endParaRPr lang="en-US" sz="3200" b="1" dirty="0" smtClean="0">
              <a:solidFill>
                <a:srgbClr val="8F0317"/>
              </a:solidFill>
            </a:endParaRPr>
          </a:p>
          <a:p>
            <a:endParaRPr lang="en-US" sz="3200" b="1" dirty="0">
              <a:solidFill>
                <a:srgbClr val="8F0317"/>
              </a:solidFill>
            </a:endParaRPr>
          </a:p>
          <a:p>
            <a:endParaRPr lang="en-US" sz="3200" b="1" dirty="0" smtClean="0">
              <a:solidFill>
                <a:srgbClr val="8F0317"/>
              </a:solidFill>
            </a:endParaRPr>
          </a:p>
          <a:p>
            <a:endParaRPr lang="en-US" sz="3200" b="1" dirty="0">
              <a:solidFill>
                <a:srgbClr val="8F0317"/>
              </a:solidFill>
            </a:endParaRPr>
          </a:p>
          <a:p>
            <a:endParaRPr lang="en-US" sz="3200" b="1" dirty="0" smtClean="0">
              <a:solidFill>
                <a:srgbClr val="8F0317"/>
              </a:solidFill>
            </a:endParaRPr>
          </a:p>
          <a:p>
            <a:endParaRPr lang="en-US" sz="3200" b="1" dirty="0">
              <a:solidFill>
                <a:srgbClr val="8F0317"/>
              </a:solidFill>
            </a:endParaRPr>
          </a:p>
          <a:p>
            <a:endParaRPr lang="en-US" sz="1600" dirty="0" smtClean="0">
              <a:solidFill>
                <a:schemeClr val="tx2"/>
              </a:solidFill>
            </a:endParaRPr>
          </a:p>
          <a:p>
            <a:endParaRPr lang="en-US" sz="1600" dirty="0" smtClean="0">
              <a:solidFill>
                <a:schemeClr val="tx2"/>
              </a:solidFill>
            </a:endParaRPr>
          </a:p>
          <a:p>
            <a:endParaRPr lang="en-US" sz="2400" dirty="0" smtClean="0">
              <a:solidFill>
                <a:schemeClr val="tx2"/>
              </a:solidFill>
            </a:endParaRPr>
          </a:p>
          <a:p>
            <a:r>
              <a:rPr lang="en-US" sz="3200" dirty="0">
                <a:solidFill>
                  <a:schemeClr val="tx2"/>
                </a:solidFill>
              </a:rPr>
              <a:t>Children’s judgments about when novel facts had been learned did not differ in accuracy for the Self and Other conditions.  Thus, difficulty with time of learning judgments appears to be general across both first- and third-person perspectives.  </a:t>
            </a:r>
          </a:p>
          <a:p>
            <a:endParaRPr lang="en-US" sz="3200" dirty="0">
              <a:solidFill>
                <a:schemeClr val="tx2"/>
              </a:solidFill>
            </a:endParaRPr>
          </a:p>
          <a:p>
            <a:r>
              <a:rPr lang="en-US" sz="3200" dirty="0">
                <a:solidFill>
                  <a:schemeClr val="tx2"/>
                </a:solidFill>
              </a:rPr>
              <a:t>Children may have a general tendency to overlook learning events or fail to relate them to newly acquired knowledge. This tendency may be independent of perspective-specific cues, such as internal cues experienced during the child’s own learning or observation of overt events experienced when witnessing another person’s learning.</a:t>
            </a:r>
          </a:p>
          <a:p>
            <a:endParaRPr lang="en-US" sz="3200" dirty="0">
              <a:solidFill>
                <a:schemeClr val="tx2"/>
              </a:solidFill>
            </a:endParaRPr>
          </a:p>
          <a:p>
            <a:r>
              <a:rPr lang="en-US" sz="3200" dirty="0">
                <a:solidFill>
                  <a:schemeClr val="tx2"/>
                </a:solidFill>
              </a:rPr>
              <a:t>Taylor et al. (1994) suggested that children may not attend to learning events. Children’s chance levels of performance indicates general uncertainty about when facts were learned rather than a bias to report that novel facts had been known all along. </a:t>
            </a:r>
            <a:r>
              <a:rPr lang="en-US" sz="3200" dirty="0" smtClean="0">
                <a:solidFill>
                  <a:schemeClr val="tx2"/>
                </a:solidFill>
              </a:rPr>
              <a:t>Thus, when asked to judge how long they had known a particular fact, children appeare</a:t>
            </a:r>
            <a:r>
              <a:rPr lang="en-US" sz="3200" dirty="0">
                <a:solidFill>
                  <a:schemeClr val="tx2"/>
                </a:solidFill>
              </a:rPr>
              <a:t>d</a:t>
            </a:r>
            <a:r>
              <a:rPr lang="en-US" sz="3200" dirty="0" smtClean="0">
                <a:solidFill>
                  <a:schemeClr val="tx2"/>
                </a:solidFill>
              </a:rPr>
              <a:t> guess, randomly choosing one of the two options. </a:t>
            </a:r>
          </a:p>
          <a:p>
            <a:endParaRPr lang="en-US" sz="3200" dirty="0">
              <a:solidFill>
                <a:schemeClr val="tx2"/>
              </a:solidFill>
            </a:endParaRPr>
          </a:p>
          <a:p>
            <a:endParaRPr lang="en-US" sz="3200" dirty="0" smtClean="0">
              <a:solidFill>
                <a:schemeClr val="tx2"/>
              </a:solidFill>
            </a:endParaRPr>
          </a:p>
          <a:p>
            <a:endParaRPr lang="en-US" sz="3200" dirty="0">
              <a:solidFill>
                <a:schemeClr val="tx2"/>
              </a:solidFill>
            </a:endParaRPr>
          </a:p>
          <a:p>
            <a:r>
              <a:rPr lang="en-US" sz="2400" smtClean="0">
                <a:solidFill>
                  <a:schemeClr val="tx2"/>
                </a:solidFill>
              </a:rPr>
              <a:t>Tang</a:t>
            </a:r>
            <a:r>
              <a:rPr lang="en-US" sz="2400" dirty="0" smtClean="0">
                <a:solidFill>
                  <a:schemeClr val="tx2"/>
                </a:solidFill>
              </a:rPr>
              <a:t>, C. </a:t>
            </a:r>
            <a:r>
              <a:rPr lang="en-US" sz="2400" dirty="0" smtClean="0">
                <a:solidFill>
                  <a:schemeClr val="tx2"/>
                </a:solidFill>
              </a:rPr>
              <a:t>M.. Dickey, S., &amp; </a:t>
            </a:r>
            <a:r>
              <a:rPr lang="en-US" sz="2400" dirty="0" err="1" smtClean="0">
                <a:solidFill>
                  <a:schemeClr val="tx2"/>
                </a:solidFill>
              </a:rPr>
              <a:t>Samuelsen</a:t>
            </a:r>
            <a:r>
              <a:rPr lang="en-US" sz="2400" dirty="0" smtClean="0">
                <a:solidFill>
                  <a:schemeClr val="tx2"/>
                </a:solidFill>
              </a:rPr>
              <a:t>, D. (2017). Young children’s </a:t>
            </a:r>
          </a:p>
          <a:p>
            <a:r>
              <a:rPr lang="en-US" sz="2400" dirty="0" smtClean="0">
                <a:solidFill>
                  <a:schemeClr val="tx2"/>
                </a:solidFill>
              </a:rPr>
              <a:t>reports of when events occurred: Do event type and assessment method matter? </a:t>
            </a:r>
            <a:r>
              <a:rPr lang="en-US" sz="2400" i="1" dirty="0" smtClean="0">
                <a:solidFill>
                  <a:schemeClr val="tx2"/>
                </a:solidFill>
              </a:rPr>
              <a:t>Infant and Child Development, 26</a:t>
            </a:r>
            <a:r>
              <a:rPr lang="en-US" sz="2400" dirty="0" smtClean="0">
                <a:solidFill>
                  <a:schemeClr val="tx2"/>
                </a:solidFill>
              </a:rPr>
              <a:t>, 1-15</a:t>
            </a:r>
          </a:p>
          <a:p>
            <a:endParaRPr lang="en-US" sz="2400" dirty="0" smtClean="0">
              <a:solidFill>
                <a:schemeClr val="tx2"/>
              </a:solidFill>
            </a:endParaRPr>
          </a:p>
          <a:p>
            <a:r>
              <a:rPr lang="en-US" sz="2400" dirty="0">
                <a:solidFill>
                  <a:schemeClr val="tx2"/>
                </a:solidFill>
              </a:rPr>
              <a:t>Sutherland, S. L., &amp; </a:t>
            </a:r>
            <a:r>
              <a:rPr lang="en-US" sz="2400" dirty="0" err="1">
                <a:solidFill>
                  <a:schemeClr val="tx2"/>
                </a:solidFill>
              </a:rPr>
              <a:t>Cimpian</a:t>
            </a:r>
            <a:r>
              <a:rPr lang="en-US" sz="2400" dirty="0">
                <a:solidFill>
                  <a:schemeClr val="tx2"/>
                </a:solidFill>
              </a:rPr>
              <a:t>, A. (2015). Children show heightened knew-it-all-along errors when learning 	new facts about kinds: Evidence for the power of kind representations in children’s thinking.  </a:t>
            </a:r>
            <a:r>
              <a:rPr lang="en-US" sz="2400" i="1" dirty="0" smtClean="0">
                <a:solidFill>
                  <a:schemeClr val="tx2"/>
                </a:solidFill>
              </a:rPr>
              <a:t>Developmental </a:t>
            </a:r>
            <a:r>
              <a:rPr lang="en-US" sz="2400" i="1" dirty="0">
                <a:solidFill>
                  <a:schemeClr val="tx2"/>
                </a:solidFill>
              </a:rPr>
              <a:t>Psychology, 51</a:t>
            </a:r>
            <a:r>
              <a:rPr lang="en-US" sz="2400" dirty="0">
                <a:solidFill>
                  <a:schemeClr val="tx2"/>
                </a:solidFill>
              </a:rPr>
              <a:t>, 1115-1130</a:t>
            </a:r>
            <a:r>
              <a:rPr lang="en-US" sz="2400" dirty="0" smtClean="0">
                <a:solidFill>
                  <a:schemeClr val="tx2"/>
                </a:solidFill>
              </a:rPr>
              <a:t>.</a:t>
            </a:r>
          </a:p>
          <a:p>
            <a:endParaRPr lang="en-US" sz="2400" dirty="0">
              <a:solidFill>
                <a:schemeClr val="tx2"/>
              </a:solidFill>
            </a:endParaRPr>
          </a:p>
          <a:p>
            <a:r>
              <a:rPr lang="en-US" sz="2400" dirty="0">
                <a:solidFill>
                  <a:schemeClr val="tx2"/>
                </a:solidFill>
              </a:rPr>
              <a:t>Taylor, M., </a:t>
            </a:r>
            <a:r>
              <a:rPr lang="en-US" sz="2400" dirty="0" err="1">
                <a:solidFill>
                  <a:schemeClr val="tx2"/>
                </a:solidFill>
              </a:rPr>
              <a:t>Esbensen</a:t>
            </a:r>
            <a:r>
              <a:rPr lang="en-US" sz="2400" dirty="0">
                <a:solidFill>
                  <a:schemeClr val="tx2"/>
                </a:solidFill>
              </a:rPr>
              <a:t>, B. M., &amp; Bennett, R. T. (1994). Children’s understanding of knowledge acquisition: </a:t>
            </a:r>
            <a:r>
              <a:rPr lang="en-US" sz="2400" dirty="0" smtClean="0">
                <a:solidFill>
                  <a:schemeClr val="tx2"/>
                </a:solidFill>
              </a:rPr>
              <a:t>The tendency for children to report that they have always known what they have just learned. 	</a:t>
            </a:r>
            <a:r>
              <a:rPr lang="en-US" sz="2400" i="1" dirty="0" smtClean="0">
                <a:solidFill>
                  <a:schemeClr val="tx2"/>
                </a:solidFill>
              </a:rPr>
              <a:t>Child Development, 65</a:t>
            </a:r>
            <a:r>
              <a:rPr lang="en-US" sz="2400" dirty="0" smtClean="0">
                <a:solidFill>
                  <a:schemeClr val="tx2"/>
                </a:solidFill>
              </a:rPr>
              <a:t>, 1581–1604.</a:t>
            </a:r>
          </a:p>
          <a:p>
            <a:endParaRPr lang="en-US" sz="3200" dirty="0" smtClean="0">
              <a:solidFill>
                <a:srgbClr val="FF0000"/>
              </a:solidFill>
            </a:endParaRPr>
          </a:p>
          <a:p>
            <a:r>
              <a:rPr lang="en-US" sz="3200" dirty="0" smtClean="0">
                <a:solidFill>
                  <a:schemeClr val="tx2"/>
                </a:solidFill>
              </a:rPr>
              <a:t> </a:t>
            </a:r>
            <a:endParaRPr lang="en-US" sz="3200" dirty="0">
              <a:solidFill>
                <a:schemeClr val="tx2"/>
              </a:solidFill>
            </a:endParaRPr>
          </a:p>
          <a:p>
            <a:endParaRPr lang="en-US" sz="2400" dirty="0">
              <a:solidFill>
                <a:schemeClr val="tx2"/>
              </a:solidFill>
            </a:endParaRPr>
          </a:p>
          <a:p>
            <a:endParaRPr lang="en-US" sz="2400" dirty="0">
              <a:solidFill>
                <a:schemeClr val="tx2"/>
              </a:solidFill>
            </a:endParaRPr>
          </a:p>
        </p:txBody>
      </p:sp>
      <p:sp>
        <p:nvSpPr>
          <p:cNvPr id="1040" name="Rectangle 35"/>
          <p:cNvSpPr>
            <a:spLocks noChangeArrowheads="1"/>
          </p:cNvSpPr>
          <p:nvPr/>
        </p:nvSpPr>
        <p:spPr bwMode="auto">
          <a:xfrm>
            <a:off x="33041294" y="31174729"/>
            <a:ext cx="10628138" cy="1499615"/>
          </a:xfrm>
          <a:prstGeom prst="rect">
            <a:avLst/>
          </a:prstGeom>
          <a:solidFill>
            <a:srgbClr val="8F0317"/>
          </a:solidFill>
          <a:ln w="12700">
            <a:solidFill>
              <a:srgbClr val="000000"/>
            </a:solidFill>
            <a:miter lim="800000"/>
            <a:headEnd/>
            <a:tailEnd/>
          </a:ln>
        </p:spPr>
        <p:txBody>
          <a:bodyPr lIns="360000" tIns="360000" rIns="360000" bIns="360000"/>
          <a:lstStyle/>
          <a:p>
            <a:pPr>
              <a:spcBef>
                <a:spcPct val="50000"/>
              </a:spcBef>
            </a:pPr>
            <a:r>
              <a:rPr lang="en-GB" sz="2800" b="1" dirty="0" smtClean="0">
                <a:solidFill>
                  <a:srgbClr val="FFFFFF"/>
                </a:solidFill>
              </a:rPr>
              <a:t>Correspondence: </a:t>
            </a:r>
            <a:r>
              <a:rPr lang="en-GB" sz="2800" b="1" dirty="0" smtClean="0">
                <a:solidFill>
                  <a:srgbClr val="FFFFFF"/>
                </a:solidFill>
                <a:latin typeface="Arial" panose="020B0604020202020204" pitchFamily="34" charset="0"/>
                <a:cs typeface="Arial" panose="020B0604020202020204" pitchFamily="34" charset="0"/>
                <a:hlinkClick r:id="rId3"/>
              </a:rPr>
              <a:t>pillow@niu.edu</a:t>
            </a:r>
            <a:r>
              <a:rPr lang="en-GB" sz="2800" b="1" dirty="0" smtClean="0">
                <a:solidFill>
                  <a:srgbClr val="FFFFFF"/>
                </a:solidFill>
              </a:rPr>
              <a:t>   Poster available at: bradfordpillow.weebly.com</a:t>
            </a:r>
          </a:p>
          <a:p>
            <a:pPr>
              <a:spcBef>
                <a:spcPct val="50000"/>
              </a:spcBef>
            </a:pPr>
            <a:endParaRPr lang="en-GB" sz="2800" b="1" dirty="0">
              <a:solidFill>
                <a:srgbClr val="0000CC"/>
              </a:solidFill>
            </a:endParaRPr>
          </a:p>
          <a:p>
            <a:pPr>
              <a:spcBef>
                <a:spcPct val="50000"/>
              </a:spcBef>
            </a:pPr>
            <a:endParaRPr lang="en-GB" sz="2800" b="1" dirty="0">
              <a:solidFill>
                <a:srgbClr val="0000CC"/>
              </a:solidFill>
            </a:endParaRPr>
          </a:p>
          <a:p>
            <a:pPr>
              <a:spcBef>
                <a:spcPct val="50000"/>
              </a:spcBef>
            </a:pPr>
            <a:endParaRPr lang="en-GB" sz="2800" b="1" dirty="0">
              <a:solidFill>
                <a:srgbClr val="0000CC"/>
              </a:solidFill>
            </a:endParaRPr>
          </a:p>
          <a:p>
            <a:endParaRPr lang="en-US" sz="2800" dirty="0"/>
          </a:p>
        </p:txBody>
      </p:sp>
      <p:sp>
        <p:nvSpPr>
          <p:cNvPr id="1041" name="TextBox 2"/>
          <p:cNvSpPr txBox="1">
            <a:spLocks noChangeArrowheads="1"/>
          </p:cNvSpPr>
          <p:nvPr/>
        </p:nvSpPr>
        <p:spPr bwMode="auto">
          <a:xfrm>
            <a:off x="152400" y="6400800"/>
            <a:ext cx="10607040" cy="901593"/>
          </a:xfrm>
          <a:prstGeom prst="rect">
            <a:avLst/>
          </a:prstGeom>
          <a:solidFill>
            <a:srgbClr val="8F0317"/>
          </a:solidFill>
          <a:ln w="9525">
            <a:solidFill>
              <a:schemeClr val="tx2"/>
            </a:solidFill>
            <a:miter lim="800000"/>
            <a:headEnd/>
            <a:tailEnd/>
          </a:ln>
        </p:spPr>
        <p:txBody>
          <a:bodyPr wrap="square">
            <a:spAutoFit/>
          </a:bodyPr>
          <a:lstStyle/>
          <a:p>
            <a:pPr algn="ctr">
              <a:lnSpc>
                <a:spcPct val="150000"/>
              </a:lnSpc>
            </a:pPr>
            <a:r>
              <a:rPr lang="en-US" sz="4000" b="1" dirty="0" smtClean="0">
                <a:solidFill>
                  <a:schemeClr val="accent3"/>
                </a:solidFill>
              </a:rPr>
              <a:t>Background</a:t>
            </a:r>
            <a:endParaRPr lang="en-US" sz="4000" dirty="0">
              <a:solidFill>
                <a:schemeClr val="accent3"/>
              </a:solidFill>
            </a:endParaRPr>
          </a:p>
        </p:txBody>
      </p:sp>
      <p:sp>
        <p:nvSpPr>
          <p:cNvPr id="29" name="TextBox 28"/>
          <p:cNvSpPr txBox="1">
            <a:spLocks noChangeArrowheads="1"/>
          </p:cNvSpPr>
          <p:nvPr/>
        </p:nvSpPr>
        <p:spPr bwMode="auto">
          <a:xfrm>
            <a:off x="195215" y="13089616"/>
            <a:ext cx="10571845" cy="901593"/>
          </a:xfrm>
          <a:prstGeom prst="rect">
            <a:avLst/>
          </a:prstGeom>
          <a:solidFill>
            <a:srgbClr val="8F0317"/>
          </a:solidFill>
          <a:ln w="9525">
            <a:solidFill>
              <a:schemeClr val="tx2"/>
            </a:solidFill>
            <a:miter lim="800000"/>
            <a:headEnd/>
            <a:tailEnd/>
          </a:ln>
        </p:spPr>
        <p:txBody>
          <a:bodyPr wrap="square">
            <a:spAutoFit/>
          </a:bodyPr>
          <a:lstStyle/>
          <a:p>
            <a:pPr algn="ctr">
              <a:lnSpc>
                <a:spcPct val="150000"/>
              </a:lnSpc>
            </a:pPr>
            <a:r>
              <a:rPr lang="en-US" sz="4000" b="1" dirty="0" smtClean="0">
                <a:solidFill>
                  <a:schemeClr val="bg1"/>
                </a:solidFill>
              </a:rPr>
              <a:t>Aims</a:t>
            </a:r>
            <a:endParaRPr lang="en-US" sz="4000" b="1" dirty="0">
              <a:solidFill>
                <a:schemeClr val="bg1"/>
              </a:solidFill>
            </a:endParaRPr>
          </a:p>
        </p:txBody>
      </p:sp>
      <p:sp>
        <p:nvSpPr>
          <p:cNvPr id="20" name="TextBox 31"/>
          <p:cNvSpPr txBox="1">
            <a:spLocks noChangeArrowheads="1"/>
          </p:cNvSpPr>
          <p:nvPr/>
        </p:nvSpPr>
        <p:spPr bwMode="auto">
          <a:xfrm>
            <a:off x="33045150" y="25121866"/>
            <a:ext cx="10620427" cy="901593"/>
          </a:xfrm>
          <a:prstGeom prst="rect">
            <a:avLst/>
          </a:prstGeom>
          <a:solidFill>
            <a:srgbClr val="8F0317"/>
          </a:solidFill>
          <a:ln w="9525">
            <a:solidFill>
              <a:schemeClr val="tx2"/>
            </a:solidFill>
            <a:miter lim="800000"/>
            <a:headEnd/>
            <a:tailEnd/>
          </a:ln>
        </p:spPr>
        <p:txBody>
          <a:bodyPr wrap="square">
            <a:spAutoFit/>
          </a:bodyPr>
          <a:lstStyle/>
          <a:p>
            <a:pPr algn="ctr">
              <a:lnSpc>
                <a:spcPct val="150000"/>
              </a:lnSpc>
            </a:pPr>
            <a:r>
              <a:rPr lang="en-US" sz="4000" b="1" dirty="0" smtClean="0">
                <a:solidFill>
                  <a:schemeClr val="bg1"/>
                </a:solidFill>
              </a:rPr>
              <a:t>References</a:t>
            </a:r>
            <a:endParaRPr lang="en-US" sz="4000" b="1" dirty="0">
              <a:solidFill>
                <a:schemeClr val="bg1"/>
              </a:solidFill>
            </a:endParaRPr>
          </a:p>
        </p:txBody>
      </p:sp>
      <p:sp>
        <p:nvSpPr>
          <p:cNvPr id="22" name="TextBox 31"/>
          <p:cNvSpPr txBox="1">
            <a:spLocks noChangeArrowheads="1"/>
          </p:cNvSpPr>
          <p:nvPr/>
        </p:nvSpPr>
        <p:spPr bwMode="auto">
          <a:xfrm>
            <a:off x="22021800" y="12363173"/>
            <a:ext cx="10597873" cy="901593"/>
          </a:xfrm>
          <a:prstGeom prst="rect">
            <a:avLst/>
          </a:prstGeom>
          <a:solidFill>
            <a:srgbClr val="8F0317"/>
          </a:solidFill>
          <a:ln w="9525">
            <a:solidFill>
              <a:schemeClr val="tx2"/>
            </a:solidFill>
            <a:miter lim="800000"/>
            <a:headEnd/>
            <a:tailEnd/>
          </a:ln>
        </p:spPr>
        <p:txBody>
          <a:bodyPr wrap="square">
            <a:spAutoFit/>
          </a:bodyPr>
          <a:lstStyle/>
          <a:p>
            <a:pPr algn="ctr">
              <a:lnSpc>
                <a:spcPct val="150000"/>
              </a:lnSpc>
            </a:pPr>
            <a:r>
              <a:rPr lang="en-US" sz="4000" b="1" dirty="0" smtClean="0">
                <a:solidFill>
                  <a:schemeClr val="bg1"/>
                </a:solidFill>
              </a:rPr>
              <a:t>Experiment 2</a:t>
            </a:r>
            <a:endParaRPr lang="en-US" sz="4000" b="1" dirty="0">
              <a:solidFill>
                <a:schemeClr val="bg1"/>
              </a:solidFill>
            </a:endParaRPr>
          </a:p>
        </p:txBody>
      </p:sp>
      <p:sp>
        <p:nvSpPr>
          <p:cNvPr id="27" name="TextBox 26"/>
          <p:cNvSpPr txBox="1">
            <a:spLocks noChangeArrowheads="1"/>
          </p:cNvSpPr>
          <p:nvPr/>
        </p:nvSpPr>
        <p:spPr bwMode="auto">
          <a:xfrm>
            <a:off x="33058891" y="12444637"/>
            <a:ext cx="10603709" cy="901593"/>
          </a:xfrm>
          <a:prstGeom prst="rect">
            <a:avLst/>
          </a:prstGeom>
          <a:solidFill>
            <a:srgbClr val="8F0317"/>
          </a:solidFill>
          <a:ln w="9525">
            <a:solidFill>
              <a:schemeClr val="tx2"/>
            </a:solidFill>
            <a:miter lim="800000"/>
            <a:headEnd/>
            <a:tailEnd/>
          </a:ln>
        </p:spPr>
        <p:txBody>
          <a:bodyPr wrap="square">
            <a:spAutoFit/>
          </a:bodyPr>
          <a:lstStyle/>
          <a:p>
            <a:pPr algn="ctr">
              <a:lnSpc>
                <a:spcPct val="150000"/>
              </a:lnSpc>
            </a:pPr>
            <a:r>
              <a:rPr lang="en-US" sz="4000" b="1" dirty="0" smtClean="0">
                <a:solidFill>
                  <a:schemeClr val="bg1"/>
                </a:solidFill>
              </a:rPr>
              <a:t>Conclusions</a:t>
            </a:r>
            <a:endParaRPr lang="en-US" sz="4000" b="1" dirty="0">
              <a:solidFill>
                <a:schemeClr val="bg1"/>
              </a:solidFill>
            </a:endParaRPr>
          </a:p>
        </p:txBody>
      </p:sp>
      <p:grpSp>
        <p:nvGrpSpPr>
          <p:cNvPr id="13" name="Group 12"/>
          <p:cNvGrpSpPr/>
          <p:nvPr/>
        </p:nvGrpSpPr>
        <p:grpSpPr>
          <a:xfrm>
            <a:off x="1496310" y="2626453"/>
            <a:ext cx="3593531" cy="3031140"/>
            <a:chOff x="1752600" y="1050784"/>
            <a:chExt cx="3593531" cy="3031140"/>
          </a:xfrm>
        </p:grpSpPr>
        <p:sp>
          <p:nvSpPr>
            <p:cNvPr id="12" name="Rectangle 11"/>
            <p:cNvSpPr/>
            <p:nvPr/>
          </p:nvSpPr>
          <p:spPr>
            <a:xfrm>
              <a:off x="1752600" y="1050784"/>
              <a:ext cx="3593531" cy="30311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2008888" y="1326139"/>
              <a:ext cx="3080953" cy="2480429"/>
            </a:xfrm>
            <a:prstGeom prst="rect">
              <a:avLst/>
            </a:prstGeom>
            <a:ln>
              <a:solidFill>
                <a:schemeClr val="accent1"/>
              </a:solidFill>
            </a:ln>
          </p:spPr>
        </p:pic>
      </p:grpSp>
      <p:sp>
        <p:nvSpPr>
          <p:cNvPr id="19" name="TextBox 31"/>
          <p:cNvSpPr txBox="1">
            <a:spLocks noChangeArrowheads="1"/>
          </p:cNvSpPr>
          <p:nvPr/>
        </p:nvSpPr>
        <p:spPr bwMode="auto">
          <a:xfrm>
            <a:off x="169187" y="26743315"/>
            <a:ext cx="10597873" cy="901593"/>
          </a:xfrm>
          <a:prstGeom prst="rect">
            <a:avLst/>
          </a:prstGeom>
          <a:solidFill>
            <a:srgbClr val="8F0317"/>
          </a:solidFill>
          <a:ln w="9525">
            <a:solidFill>
              <a:schemeClr val="tx2"/>
            </a:solidFill>
            <a:miter lim="800000"/>
            <a:headEnd/>
            <a:tailEnd/>
          </a:ln>
        </p:spPr>
        <p:txBody>
          <a:bodyPr wrap="square">
            <a:spAutoFit/>
          </a:bodyPr>
          <a:lstStyle/>
          <a:p>
            <a:pPr algn="ctr">
              <a:lnSpc>
                <a:spcPct val="150000"/>
              </a:lnSpc>
            </a:pPr>
            <a:r>
              <a:rPr lang="en-US" sz="4000" b="1" dirty="0" smtClean="0">
                <a:solidFill>
                  <a:schemeClr val="bg1"/>
                </a:solidFill>
              </a:rPr>
              <a:t>Experiment 1</a:t>
            </a:r>
            <a:endParaRPr lang="en-US" sz="4000" b="1" dirty="0">
              <a:solidFill>
                <a:schemeClr val="bg1"/>
              </a:solidFill>
            </a:endParaRPr>
          </a:p>
        </p:txBody>
      </p:sp>
      <p:grpSp>
        <p:nvGrpSpPr>
          <p:cNvPr id="33" name="Group 32"/>
          <p:cNvGrpSpPr/>
          <p:nvPr/>
        </p:nvGrpSpPr>
        <p:grpSpPr>
          <a:xfrm>
            <a:off x="13304141" y="13849233"/>
            <a:ext cx="5749489" cy="4284472"/>
            <a:chOff x="13663390" y="13952942"/>
            <a:chExt cx="5749489" cy="4284472"/>
          </a:xfrm>
        </p:grpSpPr>
        <p:pic>
          <p:nvPicPr>
            <p:cNvPr id="2" name="Picture 1"/>
            <p:cNvPicPr>
              <a:picLocks noChangeAspect="1"/>
            </p:cNvPicPr>
            <p:nvPr/>
          </p:nvPicPr>
          <p:blipFill>
            <a:blip r:embed="rId5"/>
            <a:stretch>
              <a:fillRect/>
            </a:stretch>
          </p:blipFill>
          <p:spPr>
            <a:xfrm>
              <a:off x="13663390" y="13968455"/>
              <a:ext cx="2453002" cy="1828800"/>
            </a:xfrm>
            <a:prstGeom prst="rect">
              <a:avLst/>
            </a:prstGeom>
            <a:ln w="6350">
              <a:solidFill>
                <a:schemeClr val="tx2"/>
              </a:solidFill>
            </a:ln>
          </p:spPr>
        </p:pic>
        <p:pic>
          <p:nvPicPr>
            <p:cNvPr id="3" name="Picture 2"/>
            <p:cNvPicPr>
              <a:picLocks noChangeAspect="1"/>
            </p:cNvPicPr>
            <p:nvPr/>
          </p:nvPicPr>
          <p:blipFill>
            <a:blip r:embed="rId6"/>
            <a:stretch>
              <a:fillRect/>
            </a:stretch>
          </p:blipFill>
          <p:spPr>
            <a:xfrm>
              <a:off x="16864421" y="13952942"/>
              <a:ext cx="2446531" cy="1828800"/>
            </a:xfrm>
            <a:prstGeom prst="rect">
              <a:avLst/>
            </a:prstGeom>
            <a:ln>
              <a:solidFill>
                <a:srgbClr val="090B09"/>
              </a:solidFill>
            </a:ln>
          </p:spPr>
        </p:pic>
        <p:pic>
          <p:nvPicPr>
            <p:cNvPr id="4" name="Picture 3"/>
            <p:cNvPicPr>
              <a:picLocks noChangeAspect="1"/>
            </p:cNvPicPr>
            <p:nvPr/>
          </p:nvPicPr>
          <p:blipFill>
            <a:blip r:embed="rId7"/>
            <a:stretch>
              <a:fillRect/>
            </a:stretch>
          </p:blipFill>
          <p:spPr>
            <a:xfrm>
              <a:off x="13672521" y="16408614"/>
              <a:ext cx="2443871" cy="1828800"/>
            </a:xfrm>
            <a:prstGeom prst="rect">
              <a:avLst/>
            </a:prstGeom>
            <a:ln w="6350">
              <a:solidFill>
                <a:srgbClr val="090B09"/>
              </a:solidFill>
            </a:ln>
          </p:spPr>
        </p:pic>
        <p:pic>
          <p:nvPicPr>
            <p:cNvPr id="5" name="Picture 4"/>
            <p:cNvPicPr>
              <a:picLocks noChangeAspect="1"/>
            </p:cNvPicPr>
            <p:nvPr/>
          </p:nvPicPr>
          <p:blipFill>
            <a:blip r:embed="rId8"/>
            <a:stretch>
              <a:fillRect/>
            </a:stretch>
          </p:blipFill>
          <p:spPr>
            <a:xfrm>
              <a:off x="16944674" y="16408614"/>
              <a:ext cx="2468205" cy="1828800"/>
            </a:xfrm>
            <a:prstGeom prst="rect">
              <a:avLst/>
            </a:prstGeom>
            <a:ln w="6350">
              <a:solidFill>
                <a:srgbClr val="090B09"/>
              </a:solidFill>
            </a:ln>
          </p:spPr>
        </p:pic>
      </p:grpSp>
      <p:pic>
        <p:nvPicPr>
          <p:cNvPr id="6" name="Picture 5"/>
          <p:cNvPicPr>
            <a:picLocks noChangeAspect="1"/>
          </p:cNvPicPr>
          <p:nvPr/>
        </p:nvPicPr>
        <p:blipFill>
          <a:blip r:embed="rId9"/>
          <a:stretch>
            <a:fillRect/>
          </a:stretch>
        </p:blipFill>
        <p:spPr>
          <a:xfrm>
            <a:off x="14735869" y="23767707"/>
            <a:ext cx="2657282" cy="2011680"/>
          </a:xfrm>
          <a:prstGeom prst="rect">
            <a:avLst/>
          </a:prstGeom>
          <a:ln>
            <a:solidFill>
              <a:schemeClr val="tx2"/>
            </a:solidFill>
          </a:ln>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961445" y="3164861"/>
            <a:ext cx="4038600" cy="2045940"/>
          </a:xfrm>
          <a:prstGeom prst="rect">
            <a:avLst/>
          </a:prstGeom>
        </p:spPr>
      </p:pic>
      <p:grpSp>
        <p:nvGrpSpPr>
          <p:cNvPr id="24" name="Group 23"/>
          <p:cNvGrpSpPr/>
          <p:nvPr/>
        </p:nvGrpSpPr>
        <p:grpSpPr>
          <a:xfrm>
            <a:off x="23302114" y="7302393"/>
            <a:ext cx="8122611" cy="4515912"/>
            <a:chOff x="12141071" y="18310481"/>
            <a:chExt cx="8122611" cy="4515912"/>
          </a:xfrm>
        </p:grpSpPr>
        <p:graphicFrame>
          <p:nvGraphicFramePr>
            <p:cNvPr id="32" name="Chart 31"/>
            <p:cNvGraphicFramePr>
              <a:graphicFrameLocks/>
            </p:cNvGraphicFramePr>
            <p:nvPr>
              <p:extLst>
                <p:ext uri="{D42A27DB-BD31-4B8C-83A1-F6EECF244321}">
                  <p14:modId xmlns:p14="http://schemas.microsoft.com/office/powerpoint/2010/main" val="3338387973"/>
                </p:ext>
              </p:extLst>
            </p:nvPr>
          </p:nvGraphicFramePr>
          <p:xfrm>
            <a:off x="12141071" y="18310481"/>
            <a:ext cx="7899529" cy="4515912"/>
          </p:xfrm>
          <a:graphic>
            <a:graphicData uri="http://schemas.openxmlformats.org/drawingml/2006/chart">
              <c:chart xmlns:c="http://schemas.openxmlformats.org/drawingml/2006/chart" xmlns:r="http://schemas.openxmlformats.org/officeDocument/2006/relationships" r:id="rId11"/>
            </a:graphicData>
          </a:graphic>
        </p:graphicFrame>
        <p:cxnSp>
          <p:nvCxnSpPr>
            <p:cNvPr id="18" name="Straight Connector 17"/>
            <p:cNvCxnSpPr/>
            <p:nvPr/>
          </p:nvCxnSpPr>
          <p:spPr>
            <a:xfrm>
              <a:off x="13260062" y="20193000"/>
              <a:ext cx="6553200" cy="0"/>
            </a:xfrm>
            <a:prstGeom prst="line">
              <a:avLst/>
            </a:prstGeom>
            <a:ln>
              <a:solidFill>
                <a:srgbClr val="090B09"/>
              </a:solidFill>
              <a:prstDash val="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9120682" y="19892537"/>
              <a:ext cx="1143000" cy="307777"/>
            </a:xfrm>
            <a:prstGeom prst="rect">
              <a:avLst/>
            </a:prstGeom>
            <a:noFill/>
          </p:spPr>
          <p:txBody>
            <a:bodyPr wrap="square" rtlCol="0">
              <a:spAutoFit/>
            </a:bodyPr>
            <a:lstStyle/>
            <a:p>
              <a:r>
                <a:rPr lang="en-US" sz="1400" dirty="0" smtClean="0">
                  <a:solidFill>
                    <a:srgbClr val="C00000"/>
                  </a:solidFill>
                </a:rPr>
                <a:t>Chance</a:t>
              </a:r>
              <a:endParaRPr lang="en-US" sz="1400" dirty="0">
                <a:solidFill>
                  <a:srgbClr val="C00000"/>
                </a:solidFill>
              </a:endParaRPr>
            </a:p>
          </p:txBody>
        </p:sp>
      </p:grpSp>
      <p:grpSp>
        <p:nvGrpSpPr>
          <p:cNvPr id="25" name="Group 24"/>
          <p:cNvGrpSpPr/>
          <p:nvPr/>
        </p:nvGrpSpPr>
        <p:grpSpPr>
          <a:xfrm>
            <a:off x="34210736" y="7302393"/>
            <a:ext cx="8258909" cy="4515912"/>
            <a:chOff x="23440291" y="18518969"/>
            <a:chExt cx="8258909" cy="4515912"/>
          </a:xfrm>
        </p:grpSpPr>
        <p:graphicFrame>
          <p:nvGraphicFramePr>
            <p:cNvPr id="36" name="Chart 35"/>
            <p:cNvGraphicFramePr>
              <a:graphicFrameLocks/>
            </p:cNvGraphicFramePr>
            <p:nvPr>
              <p:extLst>
                <p:ext uri="{D42A27DB-BD31-4B8C-83A1-F6EECF244321}">
                  <p14:modId xmlns:p14="http://schemas.microsoft.com/office/powerpoint/2010/main" val="4252866607"/>
                </p:ext>
              </p:extLst>
            </p:nvPr>
          </p:nvGraphicFramePr>
          <p:xfrm>
            <a:off x="23440291" y="18518969"/>
            <a:ext cx="8083980" cy="4515912"/>
          </p:xfrm>
          <a:graphic>
            <a:graphicData uri="http://schemas.openxmlformats.org/drawingml/2006/chart">
              <c:chart xmlns:c="http://schemas.openxmlformats.org/drawingml/2006/chart" xmlns:r="http://schemas.openxmlformats.org/officeDocument/2006/relationships" r:id="rId12"/>
            </a:graphicData>
          </a:graphic>
        </p:graphicFrame>
        <p:cxnSp>
          <p:nvCxnSpPr>
            <p:cNvPr id="37" name="Straight Connector 36"/>
            <p:cNvCxnSpPr/>
            <p:nvPr/>
          </p:nvCxnSpPr>
          <p:spPr>
            <a:xfrm>
              <a:off x="24695580" y="20414286"/>
              <a:ext cx="6553200" cy="0"/>
            </a:xfrm>
            <a:prstGeom prst="line">
              <a:avLst/>
            </a:prstGeom>
            <a:ln>
              <a:solidFill>
                <a:srgbClr val="090B09"/>
              </a:solidFill>
              <a:prstDash val="dash"/>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0556200" y="20113823"/>
              <a:ext cx="1143000" cy="307777"/>
            </a:xfrm>
            <a:prstGeom prst="rect">
              <a:avLst/>
            </a:prstGeom>
            <a:noFill/>
          </p:spPr>
          <p:txBody>
            <a:bodyPr wrap="square" rtlCol="0">
              <a:spAutoFit/>
            </a:bodyPr>
            <a:lstStyle/>
            <a:p>
              <a:r>
                <a:rPr lang="en-US" sz="1400" dirty="0" smtClean="0">
                  <a:solidFill>
                    <a:srgbClr val="C00000"/>
                  </a:solidFill>
                </a:rPr>
                <a:t>Chance</a:t>
              </a:r>
              <a:endParaRPr lang="en-US" sz="1400" dirty="0">
                <a:solidFill>
                  <a:srgbClr val="C00000"/>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Postertemplate">
  <a:themeElements>
    <a:clrScheme name="Custom 79">
      <a:dk1>
        <a:srgbClr val="505750"/>
      </a:dk1>
      <a:lt1>
        <a:srgbClr val="FFFFFF"/>
      </a:lt1>
      <a:dk2>
        <a:srgbClr val="000000"/>
      </a:dk2>
      <a:lt2>
        <a:srgbClr val="808080"/>
      </a:lt2>
      <a:accent1>
        <a:srgbClr val="FFFAF3"/>
      </a:accent1>
      <a:accent2>
        <a:srgbClr val="FFFFFF"/>
      </a:accent2>
      <a:accent3>
        <a:srgbClr val="FFFFFF"/>
      </a:accent3>
      <a:accent4>
        <a:srgbClr val="434943"/>
      </a:accent4>
      <a:accent5>
        <a:srgbClr val="ECECEC"/>
      </a:accent5>
      <a:accent6>
        <a:srgbClr val="902A00"/>
      </a:accent6>
      <a:hlink>
        <a:srgbClr val="FFFFFF"/>
      </a:hlink>
      <a:folHlink>
        <a:srgbClr val="6600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2404</TotalTime>
  <Words>1027</Words>
  <Application>Microsoft Office PowerPoint</Application>
  <PresentationFormat>Custom</PresentationFormat>
  <Paragraphs>166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ＭＳ Ｐゴシック</vt:lpstr>
      <vt:lpstr>Arial</vt:lpstr>
      <vt:lpstr>Calibri</vt:lpstr>
      <vt:lpstr>Postertemplate</vt:lpstr>
      <vt:lpstr>PowerPoint Presentation</vt:lpstr>
    </vt:vector>
  </TitlesOfParts>
  <Company>University of Illinois at Urbana-Champaign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C10SHV1</dc:creator>
  <cp:lastModifiedBy>b p</cp:lastModifiedBy>
  <cp:revision>382</cp:revision>
  <cp:lastPrinted>2009-06-18T18:06:01Z</cp:lastPrinted>
  <dcterms:created xsi:type="dcterms:W3CDTF">2010-04-13T19:40:32Z</dcterms:created>
  <dcterms:modified xsi:type="dcterms:W3CDTF">2019-10-01T23:47:41Z</dcterms:modified>
</cp:coreProperties>
</file>